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82" r:id="rId6"/>
    <p:sldId id="262" r:id="rId7"/>
    <p:sldId id="274" r:id="rId8"/>
    <p:sldId id="275" r:id="rId9"/>
    <p:sldId id="276" r:id="rId10"/>
    <p:sldId id="263" r:id="rId11"/>
    <p:sldId id="279" r:id="rId12"/>
    <p:sldId id="278" r:id="rId13"/>
    <p:sldId id="264" r:id="rId14"/>
    <p:sldId id="277" r:id="rId15"/>
    <p:sldId id="265" r:id="rId16"/>
    <p:sldId id="292" r:id="rId17"/>
    <p:sldId id="288" r:id="rId18"/>
    <p:sldId id="283" r:id="rId19"/>
    <p:sldId id="284" r:id="rId20"/>
    <p:sldId id="285" r:id="rId21"/>
    <p:sldId id="291" r:id="rId22"/>
    <p:sldId id="286" r:id="rId23"/>
    <p:sldId id="281" r:id="rId24"/>
    <p:sldId id="280" r:id="rId25"/>
    <p:sldId id="290" r:id="rId26"/>
    <p:sldId id="287" r:id="rId27"/>
    <p:sldId id="297" r:id="rId28"/>
    <p:sldId id="295" r:id="rId29"/>
    <p:sldId id="296" r:id="rId30"/>
    <p:sldId id="298" r:id="rId31"/>
    <p:sldId id="289" r:id="rId32"/>
    <p:sldId id="299" r:id="rId33"/>
    <p:sldId id="266" r:id="rId34"/>
    <p:sldId id="267" r:id="rId35"/>
    <p:sldId id="269" r:id="rId36"/>
    <p:sldId id="268" r:id="rId37"/>
    <p:sldId id="270" r:id="rId38"/>
    <p:sldId id="272" r:id="rId39"/>
    <p:sldId id="271" r:id="rId40"/>
    <p:sldId id="261" r:id="rId41"/>
    <p:sldId id="27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D9490-2B1C-41C8-94F5-6EE111E65ADA}" v="138" dt="2024-05-05T16:25:0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5" autoAdjust="0"/>
    <p:restoredTop sz="80045" autoAdjust="0"/>
  </p:normalViewPr>
  <p:slideViewPr>
    <p:cSldViewPr snapToGrid="0">
      <p:cViewPr varScale="1">
        <p:scale>
          <a:sx n="48" d="100"/>
          <a:sy n="48" d="100"/>
        </p:scale>
        <p:origin x="34" y="6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9B215-D7A1-41C7-95D2-DB535309615A}" type="datetimeFigureOut">
              <a:rPr lang="en-GB" smtClean="0"/>
              <a:t>21/07/2024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45EF4-5B2B-4B35-8F26-E219F2A1810E}" type="slidenum">
              <a:rPr lang="en-GB" smtClean="0"/>
              <a:t>‹#›</a:t>
            </a:fld>
            <a:endParaRPr lang="en-GB"/>
          </a:p>
        </p:txBody>
      </p:sp>
    </p:spTree>
    <p:extLst>
      <p:ext uri="{BB962C8B-B14F-4D97-AF65-F5344CB8AC3E}">
        <p14:creationId xmlns:p14="http://schemas.microsoft.com/office/powerpoint/2010/main" val="384245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a:t>
            </a:fld>
            <a:endParaRPr lang="en-GB"/>
          </a:p>
        </p:txBody>
      </p:sp>
    </p:spTree>
    <p:extLst>
      <p:ext uri="{BB962C8B-B14F-4D97-AF65-F5344CB8AC3E}">
        <p14:creationId xmlns:p14="http://schemas.microsoft.com/office/powerpoint/2010/main" val="361281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10</a:t>
            </a:fld>
            <a:endParaRPr lang="en-GB"/>
          </a:p>
        </p:txBody>
      </p:sp>
    </p:spTree>
    <p:extLst>
      <p:ext uri="{BB962C8B-B14F-4D97-AF65-F5344CB8AC3E}">
        <p14:creationId xmlns:p14="http://schemas.microsoft.com/office/powerpoint/2010/main" val="389402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11</a:t>
            </a:fld>
            <a:endParaRPr lang="en-GB"/>
          </a:p>
        </p:txBody>
      </p:sp>
    </p:spTree>
    <p:extLst>
      <p:ext uri="{BB962C8B-B14F-4D97-AF65-F5344CB8AC3E}">
        <p14:creationId xmlns:p14="http://schemas.microsoft.com/office/powerpoint/2010/main" val="401051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12</a:t>
            </a:fld>
            <a:endParaRPr lang="en-GB"/>
          </a:p>
        </p:txBody>
      </p:sp>
    </p:spTree>
    <p:extLst>
      <p:ext uri="{BB962C8B-B14F-4D97-AF65-F5344CB8AC3E}">
        <p14:creationId xmlns:p14="http://schemas.microsoft.com/office/powerpoint/2010/main" val="230310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13</a:t>
            </a:fld>
            <a:endParaRPr lang="en-GB"/>
          </a:p>
        </p:txBody>
      </p:sp>
    </p:spTree>
    <p:extLst>
      <p:ext uri="{BB962C8B-B14F-4D97-AF65-F5344CB8AC3E}">
        <p14:creationId xmlns:p14="http://schemas.microsoft.com/office/powerpoint/2010/main" val="253246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14</a:t>
            </a:fld>
            <a:endParaRPr lang="en-GB"/>
          </a:p>
        </p:txBody>
      </p:sp>
    </p:spTree>
    <p:extLst>
      <p:ext uri="{BB962C8B-B14F-4D97-AF65-F5344CB8AC3E}">
        <p14:creationId xmlns:p14="http://schemas.microsoft.com/office/powerpoint/2010/main" val="389759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Blackboard exercise (? if I get round to it)</a:t>
            </a:r>
          </a:p>
        </p:txBody>
      </p:sp>
      <p:sp>
        <p:nvSpPr>
          <p:cNvPr id="4" name="Slide Number Placeholder 3"/>
          <p:cNvSpPr>
            <a:spLocks noGrp="1"/>
          </p:cNvSpPr>
          <p:nvPr>
            <p:ph type="sldNum" sz="quarter" idx="5"/>
          </p:nvPr>
        </p:nvSpPr>
        <p:spPr/>
        <p:txBody>
          <a:bodyPr/>
          <a:lstStyle/>
          <a:p>
            <a:fld id="{44C45EF4-5B2B-4B35-8F26-E219F2A1810E}" type="slidenum">
              <a:rPr lang="en-GB" smtClean="0"/>
              <a:t>15</a:t>
            </a:fld>
            <a:endParaRPr lang="en-GB"/>
          </a:p>
        </p:txBody>
      </p:sp>
    </p:spTree>
    <p:extLst>
      <p:ext uri="{BB962C8B-B14F-4D97-AF65-F5344CB8AC3E}">
        <p14:creationId xmlns:p14="http://schemas.microsoft.com/office/powerpoint/2010/main" val="75781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17</a:t>
            </a:fld>
            <a:endParaRPr lang="en-GB"/>
          </a:p>
        </p:txBody>
      </p:sp>
    </p:spTree>
    <p:extLst>
      <p:ext uri="{BB962C8B-B14F-4D97-AF65-F5344CB8AC3E}">
        <p14:creationId xmlns:p14="http://schemas.microsoft.com/office/powerpoint/2010/main" val="347995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a:t>
            </a:r>
          </a:p>
          <a:p>
            <a:r>
              <a:rPr lang="en-GB" dirty="0"/>
              <a:t>It’s easier to find a word if your data is sorted from A-Z</a:t>
            </a:r>
          </a:p>
          <a:p>
            <a:endParaRPr lang="en-GB" dirty="0"/>
          </a:p>
          <a:p>
            <a:r>
              <a:rPr lang="en-GB" dirty="0"/>
              <a:t>Missing</a:t>
            </a:r>
          </a:p>
          <a:p>
            <a:r>
              <a:rPr lang="en-GB" dirty="0"/>
              <a:t>Find the missing one from a deck of cards</a:t>
            </a:r>
          </a:p>
          <a:p>
            <a:endParaRPr lang="en-GB" dirty="0"/>
          </a:p>
          <a:p>
            <a:r>
              <a:rPr lang="en-GB" dirty="0"/>
              <a:t>Compare</a:t>
            </a:r>
          </a:p>
          <a:p>
            <a:r>
              <a:rPr lang="en-GB" dirty="0"/>
              <a:t>Do two sets of data contain the same items</a:t>
            </a:r>
          </a:p>
        </p:txBody>
      </p:sp>
      <p:sp>
        <p:nvSpPr>
          <p:cNvPr id="4" name="Slide Number Placeholder 3"/>
          <p:cNvSpPr>
            <a:spLocks noGrp="1"/>
          </p:cNvSpPr>
          <p:nvPr>
            <p:ph type="sldNum" sz="quarter" idx="5"/>
          </p:nvPr>
        </p:nvSpPr>
        <p:spPr/>
        <p:txBody>
          <a:bodyPr/>
          <a:lstStyle/>
          <a:p>
            <a:fld id="{44C45EF4-5B2B-4B35-8F26-E219F2A1810E}" type="slidenum">
              <a:rPr lang="en-GB" smtClean="0"/>
              <a:t>18</a:t>
            </a:fld>
            <a:endParaRPr lang="en-GB"/>
          </a:p>
        </p:txBody>
      </p:sp>
    </p:spTree>
    <p:extLst>
      <p:ext uri="{BB962C8B-B14F-4D97-AF65-F5344CB8AC3E}">
        <p14:creationId xmlns:p14="http://schemas.microsoft.com/office/powerpoint/2010/main" val="238354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simplest algorithms but not for general use. For educational purposes.</a:t>
            </a:r>
          </a:p>
          <a:p>
            <a:endParaRPr lang="en-GB" dirty="0"/>
          </a:p>
          <a:p>
            <a:r>
              <a:rPr lang="en-GB" dirty="0"/>
              <a:t>It’s OK if the data set is already nearly sorted. Like a new item was added to a sorted list.</a:t>
            </a:r>
          </a:p>
          <a:p>
            <a:endParaRPr lang="en-GB" dirty="0"/>
          </a:p>
          <a:p>
            <a:r>
              <a:rPr lang="en-GB" dirty="0"/>
              <a:t>I</a:t>
            </a:r>
          </a:p>
        </p:txBody>
      </p:sp>
      <p:sp>
        <p:nvSpPr>
          <p:cNvPr id="4" name="Slide Number Placeholder 3"/>
          <p:cNvSpPr>
            <a:spLocks noGrp="1"/>
          </p:cNvSpPr>
          <p:nvPr>
            <p:ph type="sldNum" sz="quarter" idx="5"/>
          </p:nvPr>
        </p:nvSpPr>
        <p:spPr/>
        <p:txBody>
          <a:bodyPr/>
          <a:lstStyle/>
          <a:p>
            <a:fld id="{44C45EF4-5B2B-4B35-8F26-E219F2A1810E}" type="slidenum">
              <a:rPr lang="en-GB" smtClean="0"/>
              <a:t>19</a:t>
            </a:fld>
            <a:endParaRPr lang="en-GB"/>
          </a:p>
        </p:txBody>
      </p:sp>
    </p:spTree>
    <p:extLst>
      <p:ext uri="{BB962C8B-B14F-4D97-AF65-F5344CB8AC3E}">
        <p14:creationId xmlns:p14="http://schemas.microsoft.com/office/powerpoint/2010/main" val="354731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Divide and Conquer</a:t>
            </a:r>
          </a:p>
          <a:p>
            <a:r>
              <a:rPr lang="en-GB" dirty="0"/>
              <a:t>Recursive</a:t>
            </a:r>
          </a:p>
          <a:p>
            <a:r>
              <a:rPr lang="en-GB" dirty="0"/>
              <a:t>Could be multithreaded</a:t>
            </a:r>
          </a:p>
        </p:txBody>
      </p:sp>
      <p:sp>
        <p:nvSpPr>
          <p:cNvPr id="4" name="Slide Number Placeholder 3"/>
          <p:cNvSpPr>
            <a:spLocks noGrp="1"/>
          </p:cNvSpPr>
          <p:nvPr>
            <p:ph type="sldNum" sz="quarter" idx="5"/>
          </p:nvPr>
        </p:nvSpPr>
        <p:spPr/>
        <p:txBody>
          <a:bodyPr/>
          <a:lstStyle/>
          <a:p>
            <a:fld id="{44C45EF4-5B2B-4B35-8F26-E219F2A1810E}" type="slidenum">
              <a:rPr lang="en-GB" smtClean="0"/>
              <a:t>20</a:t>
            </a:fld>
            <a:endParaRPr lang="en-GB"/>
          </a:p>
        </p:txBody>
      </p:sp>
    </p:spTree>
    <p:extLst>
      <p:ext uri="{BB962C8B-B14F-4D97-AF65-F5344CB8AC3E}">
        <p14:creationId xmlns:p14="http://schemas.microsoft.com/office/powerpoint/2010/main" val="14279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interviewees. I’ve come across new joiners who have given this answer.</a:t>
            </a:r>
          </a:p>
          <a:p>
            <a:endParaRPr lang="en-GB" dirty="0"/>
          </a:p>
          <a:p>
            <a:r>
              <a:rPr lang="en-GB" dirty="0"/>
              <a:t>Analogy:</a:t>
            </a:r>
          </a:p>
          <a:p>
            <a:endParaRPr lang="en-GB" dirty="0"/>
          </a:p>
          <a:p>
            <a:r>
              <a:rPr lang="en-GB" dirty="0"/>
              <a:t>If you ask someone, what makes a car go? One might say “the pedal”, another might explain how the engine drives the wheel. Who would you rather employ to build the next car?</a:t>
            </a:r>
          </a:p>
          <a:p>
            <a:endParaRPr lang="en-GB" dirty="0"/>
          </a:p>
          <a:p>
            <a:r>
              <a:rPr lang="en-GB" dirty="0"/>
              <a:t>Both might think they have given the right answer. Because we don’t know what we don’t know.</a:t>
            </a:r>
          </a:p>
          <a:p>
            <a:endParaRPr lang="en-GB" dirty="0"/>
          </a:p>
          <a:p>
            <a:r>
              <a:rPr lang="en-GB" dirty="0"/>
              <a:t>We need to understand that libraries are created to be easy to use. That doesn’t mean there’s no need to understand what is happening under the hood.</a:t>
            </a:r>
          </a:p>
        </p:txBody>
      </p:sp>
      <p:sp>
        <p:nvSpPr>
          <p:cNvPr id="4" name="Slide Number Placeholder 3"/>
          <p:cNvSpPr>
            <a:spLocks noGrp="1"/>
          </p:cNvSpPr>
          <p:nvPr>
            <p:ph type="sldNum" sz="quarter" idx="5"/>
          </p:nvPr>
        </p:nvSpPr>
        <p:spPr/>
        <p:txBody>
          <a:bodyPr/>
          <a:lstStyle/>
          <a:p>
            <a:fld id="{44C45EF4-5B2B-4B35-8F26-E219F2A1810E}" type="slidenum">
              <a:rPr lang="en-GB" smtClean="0"/>
              <a:t>2</a:t>
            </a:fld>
            <a:endParaRPr lang="en-GB"/>
          </a:p>
        </p:txBody>
      </p:sp>
    </p:spTree>
    <p:extLst>
      <p:ext uri="{BB962C8B-B14F-4D97-AF65-F5344CB8AC3E}">
        <p14:creationId xmlns:p14="http://schemas.microsoft.com/office/powerpoint/2010/main" val="2302729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21</a:t>
            </a:fld>
            <a:endParaRPr lang="en-GB"/>
          </a:p>
        </p:txBody>
      </p:sp>
    </p:spTree>
    <p:extLst>
      <p:ext uri="{BB962C8B-B14F-4D97-AF65-F5344CB8AC3E}">
        <p14:creationId xmlns:p14="http://schemas.microsoft.com/office/powerpoint/2010/main" val="204272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22</a:t>
            </a:fld>
            <a:endParaRPr lang="en-GB"/>
          </a:p>
        </p:txBody>
      </p:sp>
    </p:spTree>
    <p:extLst>
      <p:ext uri="{BB962C8B-B14F-4D97-AF65-F5344CB8AC3E}">
        <p14:creationId xmlns:p14="http://schemas.microsoft.com/office/powerpoint/2010/main" val="685970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23</a:t>
            </a:fld>
            <a:endParaRPr lang="en-GB"/>
          </a:p>
        </p:txBody>
      </p:sp>
    </p:spTree>
    <p:extLst>
      <p:ext uri="{BB962C8B-B14F-4D97-AF65-F5344CB8AC3E}">
        <p14:creationId xmlns:p14="http://schemas.microsoft.com/office/powerpoint/2010/main" val="1361190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25</a:t>
            </a:fld>
            <a:endParaRPr lang="en-GB"/>
          </a:p>
        </p:txBody>
      </p:sp>
    </p:spTree>
    <p:extLst>
      <p:ext uri="{BB962C8B-B14F-4D97-AF65-F5344CB8AC3E}">
        <p14:creationId xmlns:p14="http://schemas.microsoft.com/office/powerpoint/2010/main" val="3687425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45EF4-5B2B-4B35-8F26-E219F2A1810E}"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883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3</a:t>
            </a:fld>
            <a:endParaRPr lang="en-GB"/>
          </a:p>
        </p:txBody>
      </p:sp>
    </p:spTree>
    <p:extLst>
      <p:ext uri="{BB962C8B-B14F-4D97-AF65-F5344CB8AC3E}">
        <p14:creationId xmlns:p14="http://schemas.microsoft.com/office/powerpoint/2010/main" val="302006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libraries are getting better and better, but to be easy to use they have to be simple to call and general.  So they have to make compromises. Like choosing a car, your needs will be different whether you live in a city, on a farm and what you use it for.</a:t>
            </a:r>
          </a:p>
          <a:p>
            <a:endParaRPr lang="en-GB" dirty="0"/>
          </a:p>
          <a:p>
            <a:r>
              <a:rPr lang="en-GB" dirty="0"/>
              <a:t>It will be rare that the sort function doesn’t perform adequately, but there will be cases when you need to tune the performance, memory footprint,  and for that you will need to understand where to look – the characteristics of the input data, the weaknesses of the algorithm, the required output.</a:t>
            </a:r>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4</a:t>
            </a:fld>
            <a:endParaRPr lang="en-GB"/>
          </a:p>
        </p:txBody>
      </p:sp>
    </p:spTree>
    <p:extLst>
      <p:ext uri="{BB962C8B-B14F-4D97-AF65-F5344CB8AC3E}">
        <p14:creationId xmlns:p14="http://schemas.microsoft.com/office/powerpoint/2010/main" val="35186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a:t>
            </a:r>
          </a:p>
          <a:p>
            <a:r>
              <a:rPr lang="en-GB" dirty="0"/>
              <a:t>Google made billions on one web page with one input text field and one button. I don’t think they needed too many html/</a:t>
            </a:r>
            <a:r>
              <a:rPr lang="en-GB" dirty="0" err="1"/>
              <a:t>css</a:t>
            </a:r>
            <a:r>
              <a:rPr lang="en-GB" dirty="0"/>
              <a:t>/</a:t>
            </a:r>
            <a:r>
              <a:rPr lang="en-GB" dirty="0" err="1"/>
              <a:t>javascript</a:t>
            </a:r>
            <a:r>
              <a:rPr lang="en-GB" dirty="0"/>
              <a:t> developers back then.</a:t>
            </a:r>
          </a:p>
          <a:p>
            <a:endParaRPr lang="en-GB" dirty="0"/>
          </a:p>
          <a:p>
            <a:r>
              <a:rPr lang="en-GB" dirty="0"/>
              <a:t>Solve </a:t>
            </a:r>
          </a:p>
          <a:p>
            <a:r>
              <a:rPr lang="en-GB" dirty="0"/>
              <a:t>Some equations are hard for mathematicians to solve. Programs can do it </a:t>
            </a:r>
            <a:r>
              <a:rPr lang="en-GB" dirty="0" err="1"/>
              <a:t>nunmerically</a:t>
            </a:r>
            <a:r>
              <a:rPr lang="en-GB" dirty="0"/>
              <a:t> easily</a:t>
            </a:r>
          </a:p>
          <a:p>
            <a:endParaRPr lang="en-GB" dirty="0"/>
          </a:p>
          <a:p>
            <a:r>
              <a:rPr lang="en-GB" dirty="0"/>
              <a:t>Simulate</a:t>
            </a:r>
          </a:p>
          <a:p>
            <a:r>
              <a:rPr lang="en-GB" dirty="0"/>
              <a:t>Architecture</a:t>
            </a:r>
          </a:p>
          <a:p>
            <a:r>
              <a:rPr lang="en-GB" dirty="0"/>
              <a:t>Weather forecasting</a:t>
            </a:r>
          </a:p>
          <a:p>
            <a:r>
              <a:rPr lang="en-GB" dirty="0"/>
              <a:t>Formula 1 racing</a:t>
            </a:r>
          </a:p>
          <a:p>
            <a:endParaRPr lang="en-GB" dirty="0"/>
          </a:p>
          <a:p>
            <a:r>
              <a:rPr lang="en-GB" dirty="0"/>
              <a:t>Optimise</a:t>
            </a:r>
          </a:p>
          <a:p>
            <a:r>
              <a:rPr lang="en-GB" dirty="0"/>
              <a:t>Sports and exercise vs performance</a:t>
            </a:r>
          </a:p>
          <a:p>
            <a:endParaRPr lang="en-GB" dirty="0"/>
          </a:p>
          <a:p>
            <a:r>
              <a:rPr lang="en-GB" dirty="0"/>
              <a:t>Control</a:t>
            </a:r>
          </a:p>
          <a:p>
            <a:r>
              <a:rPr lang="en-GB" dirty="0"/>
              <a:t>Home automation systems</a:t>
            </a:r>
          </a:p>
        </p:txBody>
      </p:sp>
      <p:sp>
        <p:nvSpPr>
          <p:cNvPr id="4" name="Slide Number Placeholder 3"/>
          <p:cNvSpPr>
            <a:spLocks noGrp="1"/>
          </p:cNvSpPr>
          <p:nvPr>
            <p:ph type="sldNum" sz="quarter" idx="5"/>
          </p:nvPr>
        </p:nvSpPr>
        <p:spPr/>
        <p:txBody>
          <a:bodyPr/>
          <a:lstStyle/>
          <a:p>
            <a:fld id="{44C45EF4-5B2B-4B35-8F26-E219F2A1810E}" type="slidenum">
              <a:rPr lang="en-GB" smtClean="0"/>
              <a:t>5</a:t>
            </a:fld>
            <a:endParaRPr lang="en-GB"/>
          </a:p>
        </p:txBody>
      </p:sp>
    </p:spTree>
    <p:extLst>
      <p:ext uri="{BB962C8B-B14F-4D97-AF65-F5344CB8AC3E}">
        <p14:creationId xmlns:p14="http://schemas.microsoft.com/office/powerpoint/2010/main" val="308052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algorithms are more tangible than keywords and commands.</a:t>
            </a:r>
          </a:p>
          <a:p>
            <a:endParaRPr lang="en-GB" dirty="0"/>
          </a:p>
          <a:p>
            <a:r>
              <a:rPr lang="en-GB" dirty="0"/>
              <a:t>They are a standalone concept.</a:t>
            </a:r>
          </a:p>
          <a:p>
            <a:endParaRPr lang="en-GB" dirty="0"/>
          </a:p>
          <a:p>
            <a:r>
              <a:rPr lang="en-GB" dirty="0"/>
              <a:t>You might find that you find it easier to think about algorithms than programming. Learning one helps the other, it doesn’t need to be one after the other.</a:t>
            </a:r>
          </a:p>
        </p:txBody>
      </p:sp>
      <p:sp>
        <p:nvSpPr>
          <p:cNvPr id="4" name="Slide Number Placeholder 3"/>
          <p:cNvSpPr>
            <a:spLocks noGrp="1"/>
          </p:cNvSpPr>
          <p:nvPr>
            <p:ph type="sldNum" sz="quarter" idx="5"/>
          </p:nvPr>
        </p:nvSpPr>
        <p:spPr/>
        <p:txBody>
          <a:bodyPr/>
          <a:lstStyle/>
          <a:p>
            <a:fld id="{44C45EF4-5B2B-4B35-8F26-E219F2A1810E}" type="slidenum">
              <a:rPr lang="en-GB" smtClean="0"/>
              <a:t>6</a:t>
            </a:fld>
            <a:endParaRPr lang="en-GB"/>
          </a:p>
        </p:txBody>
      </p:sp>
    </p:spTree>
    <p:extLst>
      <p:ext uri="{BB962C8B-B14F-4D97-AF65-F5344CB8AC3E}">
        <p14:creationId xmlns:p14="http://schemas.microsoft.com/office/powerpoint/2010/main" val="36669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Pseudocode: You can just make up your own syntax</a:t>
            </a:r>
          </a:p>
          <a:p>
            <a:endParaRPr lang="en-GB" dirty="0"/>
          </a:p>
          <a:p>
            <a:r>
              <a:rPr lang="en-GB" dirty="0"/>
              <a:t>On the flow chart, the rounded rectangle is a terminator (start/stop), rectangle is a process (something happens), diamond is a decision (if/then/else), circle is a connector. The arrows show the path of the “Program Counter”</a:t>
            </a:r>
          </a:p>
          <a:p>
            <a:endParaRPr lang="en-GB" dirty="0"/>
          </a:p>
          <a:p>
            <a:r>
              <a:rPr lang="en-GB" dirty="0"/>
              <a:t>Do you want a  workshop on “Communicating through Pictures”?</a:t>
            </a:r>
          </a:p>
          <a:p>
            <a:r>
              <a:rPr lang="en-GB" dirty="0"/>
              <a:t>Have you done flow charts? </a:t>
            </a:r>
          </a:p>
          <a:p>
            <a:r>
              <a:rPr lang="en-GB" dirty="0"/>
              <a:t>State diagrams?</a:t>
            </a:r>
          </a:p>
          <a:p>
            <a:r>
              <a:rPr lang="en-GB" dirty="0"/>
              <a:t>ERD?</a:t>
            </a:r>
          </a:p>
          <a:p>
            <a:r>
              <a:rPr lang="en-GB" dirty="0"/>
              <a:t>Object/Class?</a:t>
            </a:r>
          </a:p>
          <a:p>
            <a:endParaRPr lang="en-GB" dirty="0"/>
          </a:p>
          <a:p>
            <a:endParaRPr lang="en-GB" dirty="0"/>
          </a:p>
        </p:txBody>
      </p:sp>
      <p:sp>
        <p:nvSpPr>
          <p:cNvPr id="4" name="Slide Number Placeholder 3"/>
          <p:cNvSpPr>
            <a:spLocks noGrp="1"/>
          </p:cNvSpPr>
          <p:nvPr>
            <p:ph type="sldNum" sz="quarter" idx="5"/>
          </p:nvPr>
        </p:nvSpPr>
        <p:spPr/>
        <p:txBody>
          <a:bodyPr/>
          <a:lstStyle/>
          <a:p>
            <a:fld id="{44C45EF4-5B2B-4B35-8F26-E219F2A1810E}" type="slidenum">
              <a:rPr lang="en-GB" smtClean="0"/>
              <a:t>7</a:t>
            </a:fld>
            <a:endParaRPr lang="en-GB"/>
          </a:p>
        </p:txBody>
      </p:sp>
    </p:spTree>
    <p:extLst>
      <p:ext uri="{BB962C8B-B14F-4D97-AF65-F5344CB8AC3E}">
        <p14:creationId xmlns:p14="http://schemas.microsoft.com/office/powerpoint/2010/main" val="271949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8</a:t>
            </a:fld>
            <a:endParaRPr lang="en-GB"/>
          </a:p>
        </p:txBody>
      </p:sp>
    </p:spTree>
    <p:extLst>
      <p:ext uri="{BB962C8B-B14F-4D97-AF65-F5344CB8AC3E}">
        <p14:creationId xmlns:p14="http://schemas.microsoft.com/office/powerpoint/2010/main" val="185800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4C45EF4-5B2B-4B35-8F26-E219F2A1810E}" type="slidenum">
              <a:rPr lang="en-GB" smtClean="0"/>
              <a:t>9</a:t>
            </a:fld>
            <a:endParaRPr lang="en-GB"/>
          </a:p>
        </p:txBody>
      </p:sp>
    </p:spTree>
    <p:extLst>
      <p:ext uri="{BB962C8B-B14F-4D97-AF65-F5344CB8AC3E}">
        <p14:creationId xmlns:p14="http://schemas.microsoft.com/office/powerpoint/2010/main" val="4283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8633-8406-6214-E7EA-83B8CB00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6A19A6-82E4-BA7D-F767-CA5A8221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FB150-4000-BE17-A290-2F48D41A3280}"/>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DC4E83FA-4887-F552-5C11-8313284938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B29D28-1364-41D1-64FD-3DA583D0977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66038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119-C627-0337-5C5F-6D7F55CBE7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C63B70-1A71-29E0-A70C-15ED733DC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05171D-3674-6B0D-F02C-29A9EBB8180F}"/>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5093AA3F-8357-79CF-C3A8-1D39463827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1A959-B54E-D725-E47E-8B77EC1BB44B}"/>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202455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B91A-A619-68D5-8D89-32DA30675C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B6B033-450A-B492-79D2-52BC7BE58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63BAFE-9506-0F33-0918-5CE1562292EF}"/>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792C9E1A-6DCD-FEC6-4DAF-4E63925BB3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B3A4D-916A-BC35-182C-046D9BCECF9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9525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9EE-F88A-D534-912B-93827548AA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7E3DF8-8309-200A-12A6-29A975201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1ADF1-BB37-CC77-975B-394C5E3E8747}"/>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6B66B0F7-60EF-CB69-2828-5E6355F943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4B1F7-D459-229E-0913-08D3C5C4EDE6}"/>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55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2808-69FF-428E-42FA-B47D7BB32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1F8974-AAD3-0D16-DB49-55715CE3E0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B41FB-66AE-67B9-73D2-30446E1A6F11}"/>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20C06EBA-8AC7-2A9C-702A-E4DA0DABF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7DE25-3E79-5BD2-F094-EC3222AEED7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71429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CAB-B3DD-A7D6-A8C4-A66ED8E19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561E81-EEE6-C065-59C8-14126C21B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22D05E0-F86E-4C91-0F22-2F5BC7D94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831E1C-2556-0BA8-3981-31B696BFDD34}"/>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6" name="Footer Placeholder 5">
            <a:extLst>
              <a:ext uri="{FF2B5EF4-FFF2-40B4-BE49-F238E27FC236}">
                <a16:creationId xmlns:a16="http://schemas.microsoft.com/office/drawing/2014/main" id="{AF110648-980B-226F-348B-444ACCDA98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0147E-CB9D-F797-3BA5-E7CDBD6C0408}"/>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07658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9B3-A97D-F089-6112-DB53D85514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036944-5201-4DCA-9BC4-3D6DDBF42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1E7C9-3192-486F-D183-6E3FFDA664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9567AE-C2B0-0565-18A8-4D03DCBA1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3C415-934D-08DC-C260-A02AA5A73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94E15E-1F7D-8DC6-B28C-55D515A68FC6}"/>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8" name="Footer Placeholder 7">
            <a:extLst>
              <a:ext uri="{FF2B5EF4-FFF2-40B4-BE49-F238E27FC236}">
                <a16:creationId xmlns:a16="http://schemas.microsoft.com/office/drawing/2014/main" id="{0DA0F483-B0CE-CB1E-94F6-DB4DC2B810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23DE05-7A03-CB17-39E3-3E1182A463A2}"/>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405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8156-D2F3-04E6-0F80-89D1BB005D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B3CC7B-9430-264F-513B-DDB04787F1CE}"/>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4" name="Footer Placeholder 3">
            <a:extLst>
              <a:ext uri="{FF2B5EF4-FFF2-40B4-BE49-F238E27FC236}">
                <a16:creationId xmlns:a16="http://schemas.microsoft.com/office/drawing/2014/main" id="{D4DC81BB-AFA5-91FB-FE79-E9BC01D48B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8098B4-A673-0ABE-4CBC-7EB70B2FE53A}"/>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86305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2805-6FF8-AC3E-091D-EF3FD58C8FEE}"/>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3" name="Footer Placeholder 2">
            <a:extLst>
              <a:ext uri="{FF2B5EF4-FFF2-40B4-BE49-F238E27FC236}">
                <a16:creationId xmlns:a16="http://schemas.microsoft.com/office/drawing/2014/main" id="{1151EEB2-B16B-C408-21E4-0EFE590179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0145C4-FCFB-6B99-290F-4C91E4286037}"/>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424621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3FF5-1BBF-8E34-2090-7E89E52F0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39F64A-0D00-4E9A-FCC3-341E06AE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8A28DB-A832-2DD1-E2F3-CA824C55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E5248-20C3-37A8-F14C-6A7B0A20F812}"/>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6" name="Footer Placeholder 5">
            <a:extLst>
              <a:ext uri="{FF2B5EF4-FFF2-40B4-BE49-F238E27FC236}">
                <a16:creationId xmlns:a16="http://schemas.microsoft.com/office/drawing/2014/main" id="{8CC718FC-6A09-74DA-FCCA-7AB9F8A15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DA5E3-804C-4288-1773-6337B10BEE81}"/>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107134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F89B-CC81-641F-17F0-DF079A00F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E3FEA6-7BA7-8812-6681-53E89BE0A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60641C-B697-4C4C-7216-9BB40893C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7A217-B977-7DD7-635E-256A5522167C}"/>
              </a:ext>
            </a:extLst>
          </p:cNvPr>
          <p:cNvSpPr>
            <a:spLocks noGrp="1"/>
          </p:cNvSpPr>
          <p:nvPr>
            <p:ph type="dt" sz="half" idx="10"/>
          </p:nvPr>
        </p:nvSpPr>
        <p:spPr/>
        <p:txBody>
          <a:bodyPr/>
          <a:lstStyle/>
          <a:p>
            <a:fld id="{B0ADEDBC-C536-4B5A-AD3F-7D71C8281ABB}" type="datetimeFigureOut">
              <a:rPr lang="en-GB" smtClean="0"/>
              <a:t>21/07/2024</a:t>
            </a:fld>
            <a:endParaRPr lang="en-GB"/>
          </a:p>
        </p:txBody>
      </p:sp>
      <p:sp>
        <p:nvSpPr>
          <p:cNvPr id="6" name="Footer Placeholder 5">
            <a:extLst>
              <a:ext uri="{FF2B5EF4-FFF2-40B4-BE49-F238E27FC236}">
                <a16:creationId xmlns:a16="http://schemas.microsoft.com/office/drawing/2014/main" id="{AD873A26-2057-9C99-9381-605EC9630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06ED1-8BB1-9764-BEF4-4955694465B0}"/>
              </a:ext>
            </a:extLst>
          </p:cNvPr>
          <p:cNvSpPr>
            <a:spLocks noGrp="1"/>
          </p:cNvSpPr>
          <p:nvPr>
            <p:ph type="sldNum" sz="quarter" idx="12"/>
          </p:nvPr>
        </p:nvSpPr>
        <p:spPr/>
        <p:txBody>
          <a:bodyPr/>
          <a:lstStyle/>
          <a:p>
            <a:fld id="{CEF1D64B-5DBB-4E6D-B9E3-C0BB6A1C8771}" type="slidenum">
              <a:rPr lang="en-GB" smtClean="0"/>
              <a:t>‹#›</a:t>
            </a:fld>
            <a:endParaRPr lang="en-GB"/>
          </a:p>
        </p:txBody>
      </p:sp>
    </p:spTree>
    <p:extLst>
      <p:ext uri="{BB962C8B-B14F-4D97-AF65-F5344CB8AC3E}">
        <p14:creationId xmlns:p14="http://schemas.microsoft.com/office/powerpoint/2010/main" val="379352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D9C00-5325-90A9-7227-AC845CD8B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2531C-3DC3-AA07-173A-ACA5E00D7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3472CE-AA8E-565A-6A7E-C049E06A1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ADEDBC-C536-4B5A-AD3F-7D71C8281ABB}" type="datetimeFigureOut">
              <a:rPr lang="en-GB" smtClean="0"/>
              <a:t>21/07/2024</a:t>
            </a:fld>
            <a:endParaRPr lang="en-GB"/>
          </a:p>
        </p:txBody>
      </p:sp>
      <p:sp>
        <p:nvSpPr>
          <p:cNvPr id="5" name="Footer Placeholder 4">
            <a:extLst>
              <a:ext uri="{FF2B5EF4-FFF2-40B4-BE49-F238E27FC236}">
                <a16:creationId xmlns:a16="http://schemas.microsoft.com/office/drawing/2014/main" id="{6332C25D-B88F-04C7-52F4-0E4D7DA34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2E8188-75B2-7867-0586-7FAF64753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F1D64B-5DBB-4E6D-B9E3-C0BB6A1C8771}" type="slidenum">
              <a:rPr lang="en-GB" smtClean="0"/>
              <a:t>‹#›</a:t>
            </a:fld>
            <a:endParaRPr lang="en-GB"/>
          </a:p>
        </p:txBody>
      </p:sp>
    </p:spTree>
    <p:extLst>
      <p:ext uri="{BB962C8B-B14F-4D97-AF65-F5344CB8AC3E}">
        <p14:creationId xmlns:p14="http://schemas.microsoft.com/office/powerpoint/2010/main" val="331940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researchgate.net/publication/261046780_Reinforcement_Learning_with_Case-Based_Heuristics_for_RoboCup_Soccer_Keepaway"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4CA5-2EF8-1527-D906-CB0EE6CB835D}"/>
              </a:ext>
            </a:extLst>
          </p:cNvPr>
          <p:cNvSpPr>
            <a:spLocks noGrp="1"/>
          </p:cNvSpPr>
          <p:nvPr>
            <p:ph type="ctrTitle"/>
          </p:nvPr>
        </p:nvSpPr>
        <p:spPr/>
        <p:txBody>
          <a:bodyPr/>
          <a:lstStyle/>
          <a:p>
            <a:r>
              <a:rPr lang="en-GB"/>
              <a:t>Algorithms</a:t>
            </a:r>
            <a:endParaRPr lang="en-GB" dirty="0"/>
          </a:p>
        </p:txBody>
      </p:sp>
      <p:sp>
        <p:nvSpPr>
          <p:cNvPr id="3" name="Subtitle 2">
            <a:extLst>
              <a:ext uri="{FF2B5EF4-FFF2-40B4-BE49-F238E27FC236}">
                <a16:creationId xmlns:a16="http://schemas.microsoft.com/office/drawing/2014/main" id="{55ECF20D-E9CE-18FA-C6E0-DBD4E5E958BE}"/>
              </a:ext>
            </a:extLst>
          </p:cNvPr>
          <p:cNvSpPr>
            <a:spLocks noGrp="1"/>
          </p:cNvSpPr>
          <p:nvPr>
            <p:ph type="subTitle" idx="1"/>
          </p:nvPr>
        </p:nvSpPr>
        <p:spPr/>
        <p:txBody>
          <a:bodyPr/>
          <a:lstStyle/>
          <a:p>
            <a:r>
              <a:rPr lang="en-GB"/>
              <a:t>General Introduction</a:t>
            </a:r>
            <a:endParaRPr lang="en-GB" dirty="0"/>
          </a:p>
        </p:txBody>
      </p:sp>
    </p:spTree>
    <p:extLst>
      <p:ext uri="{BB962C8B-B14F-4D97-AF65-F5344CB8AC3E}">
        <p14:creationId xmlns:p14="http://schemas.microsoft.com/office/powerpoint/2010/main" val="423645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cooking recipe is an algorithm</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Ingredients (i.e. pre-condition of the algorithm)</a:t>
            </a:r>
          </a:p>
          <a:p>
            <a:r>
              <a:rPr lang="en-GB" dirty="0"/>
              <a:t>Instructions:</a:t>
            </a:r>
          </a:p>
          <a:p>
            <a:pPr lvl="1"/>
            <a:r>
              <a:rPr lang="en-GB" dirty="0"/>
              <a:t>Heat the pan</a:t>
            </a:r>
          </a:p>
          <a:p>
            <a:pPr lvl="1"/>
            <a:r>
              <a:rPr lang="en-GB" dirty="0"/>
              <a:t>Fry x until..  (a do/while loop)</a:t>
            </a:r>
          </a:p>
          <a:p>
            <a:pPr lvl="1"/>
            <a:r>
              <a:rPr lang="en-GB" dirty="0"/>
              <a:t>If it’s too thick, add water (an if/then statement)</a:t>
            </a:r>
          </a:p>
          <a:p>
            <a:r>
              <a:rPr lang="en-GB" dirty="0"/>
              <a:t>Just like a computer program, there are:</a:t>
            </a:r>
          </a:p>
          <a:p>
            <a:pPr lvl="1"/>
            <a:r>
              <a:rPr lang="en-GB" dirty="0"/>
              <a:t> types/objects (100g of minced beef)</a:t>
            </a:r>
          </a:p>
          <a:p>
            <a:pPr lvl="1"/>
            <a:r>
              <a:rPr lang="en-GB" dirty="0"/>
              <a:t>statements (including composite and conditional loops, </a:t>
            </a:r>
            <a:r>
              <a:rPr lang="en-GB" dirty="0" err="1"/>
              <a:t>if..then</a:t>
            </a:r>
            <a:r>
              <a:rPr lang="en-GB" dirty="0"/>
              <a:t>, </a:t>
            </a:r>
            <a:r>
              <a:rPr lang="en-GB" dirty="0" err="1"/>
              <a:t>switch..case</a:t>
            </a:r>
            <a:r>
              <a:rPr lang="en-GB" dirty="0"/>
              <a:t>)</a:t>
            </a:r>
          </a:p>
          <a:p>
            <a:pPr lvl="1"/>
            <a:r>
              <a:rPr lang="en-GB" dirty="0"/>
              <a:t>observables/inputs (too thick, browned, boiling…)</a:t>
            </a:r>
          </a:p>
        </p:txBody>
      </p:sp>
      <p:sp>
        <p:nvSpPr>
          <p:cNvPr id="4" name="TextBox 3">
            <a:extLst>
              <a:ext uri="{FF2B5EF4-FFF2-40B4-BE49-F238E27FC236}">
                <a16:creationId xmlns:a16="http://schemas.microsoft.com/office/drawing/2014/main" id="{F4B808C0-CB6F-96DD-CDB2-98D0A21F33D7}"/>
              </a:ext>
            </a:extLst>
          </p:cNvPr>
          <p:cNvSpPr txBox="1"/>
          <p:nvPr/>
        </p:nvSpPr>
        <p:spPr>
          <a:xfrm rot="20026532">
            <a:off x="1231408" y="2274837"/>
            <a:ext cx="9511696" cy="2308324"/>
          </a:xfrm>
          <a:custGeom>
            <a:avLst/>
            <a:gdLst>
              <a:gd name="connsiteX0" fmla="*/ 0 w 9511696"/>
              <a:gd name="connsiteY0" fmla="*/ 0 h 2308324"/>
              <a:gd name="connsiteX1" fmla="*/ 499364 w 9511696"/>
              <a:gd name="connsiteY1" fmla="*/ 0 h 2308324"/>
              <a:gd name="connsiteX2" fmla="*/ 808494 w 9511696"/>
              <a:gd name="connsiteY2" fmla="*/ 0 h 2308324"/>
              <a:gd name="connsiteX3" fmla="*/ 1593209 w 9511696"/>
              <a:gd name="connsiteY3" fmla="*/ 0 h 2308324"/>
              <a:gd name="connsiteX4" fmla="*/ 2092573 w 9511696"/>
              <a:gd name="connsiteY4" fmla="*/ 0 h 2308324"/>
              <a:gd name="connsiteX5" fmla="*/ 2591937 w 9511696"/>
              <a:gd name="connsiteY5" fmla="*/ 0 h 2308324"/>
              <a:gd name="connsiteX6" fmla="*/ 3376652 w 9511696"/>
              <a:gd name="connsiteY6" fmla="*/ 0 h 2308324"/>
              <a:gd name="connsiteX7" fmla="*/ 3780899 w 9511696"/>
              <a:gd name="connsiteY7" fmla="*/ 0 h 2308324"/>
              <a:gd name="connsiteX8" fmla="*/ 4565614 w 9511696"/>
              <a:gd name="connsiteY8" fmla="*/ 0 h 2308324"/>
              <a:gd name="connsiteX9" fmla="*/ 5350329 w 9511696"/>
              <a:gd name="connsiteY9" fmla="*/ 0 h 2308324"/>
              <a:gd name="connsiteX10" fmla="*/ 5944810 w 9511696"/>
              <a:gd name="connsiteY10" fmla="*/ 0 h 2308324"/>
              <a:gd name="connsiteX11" fmla="*/ 6729525 w 9511696"/>
              <a:gd name="connsiteY11" fmla="*/ 0 h 2308324"/>
              <a:gd name="connsiteX12" fmla="*/ 7228889 w 9511696"/>
              <a:gd name="connsiteY12" fmla="*/ 0 h 2308324"/>
              <a:gd name="connsiteX13" fmla="*/ 7728253 w 9511696"/>
              <a:gd name="connsiteY13" fmla="*/ 0 h 2308324"/>
              <a:gd name="connsiteX14" fmla="*/ 8417851 w 9511696"/>
              <a:gd name="connsiteY14" fmla="*/ 0 h 2308324"/>
              <a:gd name="connsiteX15" fmla="*/ 8917215 w 9511696"/>
              <a:gd name="connsiteY15" fmla="*/ 0 h 2308324"/>
              <a:gd name="connsiteX16" fmla="*/ 9511696 w 9511696"/>
              <a:gd name="connsiteY16" fmla="*/ 0 h 2308324"/>
              <a:gd name="connsiteX17" fmla="*/ 9511696 w 9511696"/>
              <a:gd name="connsiteY17" fmla="*/ 623247 h 2308324"/>
              <a:gd name="connsiteX18" fmla="*/ 9511696 w 9511696"/>
              <a:gd name="connsiteY18" fmla="*/ 1223412 h 2308324"/>
              <a:gd name="connsiteX19" fmla="*/ 9511696 w 9511696"/>
              <a:gd name="connsiteY19" fmla="*/ 2308324 h 2308324"/>
              <a:gd name="connsiteX20" fmla="*/ 9202566 w 9511696"/>
              <a:gd name="connsiteY20" fmla="*/ 2308324 h 2308324"/>
              <a:gd name="connsiteX21" fmla="*/ 8417851 w 9511696"/>
              <a:gd name="connsiteY21" fmla="*/ 2308324 h 2308324"/>
              <a:gd name="connsiteX22" fmla="*/ 7823370 w 9511696"/>
              <a:gd name="connsiteY22" fmla="*/ 2308324 h 2308324"/>
              <a:gd name="connsiteX23" fmla="*/ 7419123 w 9511696"/>
              <a:gd name="connsiteY23" fmla="*/ 2308324 h 2308324"/>
              <a:gd name="connsiteX24" fmla="*/ 6824642 w 9511696"/>
              <a:gd name="connsiteY24" fmla="*/ 2308324 h 2308324"/>
              <a:gd name="connsiteX25" fmla="*/ 6515512 w 9511696"/>
              <a:gd name="connsiteY25" fmla="*/ 2308324 h 2308324"/>
              <a:gd name="connsiteX26" fmla="*/ 6206382 w 9511696"/>
              <a:gd name="connsiteY26" fmla="*/ 2308324 h 2308324"/>
              <a:gd name="connsiteX27" fmla="*/ 5611901 w 9511696"/>
              <a:gd name="connsiteY27" fmla="*/ 2308324 h 2308324"/>
              <a:gd name="connsiteX28" fmla="*/ 5207654 w 9511696"/>
              <a:gd name="connsiteY28" fmla="*/ 2308324 h 2308324"/>
              <a:gd name="connsiteX29" fmla="*/ 4518056 w 9511696"/>
              <a:gd name="connsiteY29" fmla="*/ 2308324 h 2308324"/>
              <a:gd name="connsiteX30" fmla="*/ 4113809 w 9511696"/>
              <a:gd name="connsiteY30" fmla="*/ 2308324 h 2308324"/>
              <a:gd name="connsiteX31" fmla="*/ 3424211 w 9511696"/>
              <a:gd name="connsiteY31" fmla="*/ 2308324 h 2308324"/>
              <a:gd name="connsiteX32" fmla="*/ 3115080 w 9511696"/>
              <a:gd name="connsiteY32" fmla="*/ 2308324 h 2308324"/>
              <a:gd name="connsiteX33" fmla="*/ 2425482 w 9511696"/>
              <a:gd name="connsiteY33" fmla="*/ 2308324 h 2308324"/>
              <a:gd name="connsiteX34" fmla="*/ 2021235 w 9511696"/>
              <a:gd name="connsiteY34" fmla="*/ 2308324 h 2308324"/>
              <a:gd name="connsiteX35" fmla="*/ 1712105 w 9511696"/>
              <a:gd name="connsiteY35" fmla="*/ 2308324 h 2308324"/>
              <a:gd name="connsiteX36" fmla="*/ 1307858 w 9511696"/>
              <a:gd name="connsiteY36" fmla="*/ 2308324 h 2308324"/>
              <a:gd name="connsiteX37" fmla="*/ 618260 w 9511696"/>
              <a:gd name="connsiteY37" fmla="*/ 2308324 h 2308324"/>
              <a:gd name="connsiteX38" fmla="*/ 0 w 9511696"/>
              <a:gd name="connsiteY38" fmla="*/ 2308324 h 2308324"/>
              <a:gd name="connsiteX39" fmla="*/ 0 w 9511696"/>
              <a:gd name="connsiteY39" fmla="*/ 1800493 h 2308324"/>
              <a:gd name="connsiteX40" fmla="*/ 0 w 9511696"/>
              <a:gd name="connsiteY40" fmla="*/ 1292661 h 2308324"/>
              <a:gd name="connsiteX41" fmla="*/ 0 w 9511696"/>
              <a:gd name="connsiteY41" fmla="*/ 692497 h 2308324"/>
              <a:gd name="connsiteX42" fmla="*/ 0 w 9511696"/>
              <a:gd name="connsiteY42"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511696" h="2308324" extrusionOk="0">
                <a:moveTo>
                  <a:pt x="0" y="0"/>
                </a:moveTo>
                <a:cubicBezTo>
                  <a:pt x="229172" y="-47235"/>
                  <a:pt x="345914" y="30052"/>
                  <a:pt x="499364" y="0"/>
                </a:cubicBezTo>
                <a:cubicBezTo>
                  <a:pt x="652814" y="-30052"/>
                  <a:pt x="689112" y="32841"/>
                  <a:pt x="808494" y="0"/>
                </a:cubicBezTo>
                <a:cubicBezTo>
                  <a:pt x="927876" y="-32841"/>
                  <a:pt x="1244671" y="834"/>
                  <a:pt x="1593209" y="0"/>
                </a:cubicBezTo>
                <a:cubicBezTo>
                  <a:pt x="1941748" y="-834"/>
                  <a:pt x="1894745" y="23398"/>
                  <a:pt x="2092573" y="0"/>
                </a:cubicBezTo>
                <a:cubicBezTo>
                  <a:pt x="2290401" y="-23398"/>
                  <a:pt x="2463642" y="32321"/>
                  <a:pt x="2591937" y="0"/>
                </a:cubicBezTo>
                <a:cubicBezTo>
                  <a:pt x="2720232" y="-32321"/>
                  <a:pt x="3176206" y="34635"/>
                  <a:pt x="3376652" y="0"/>
                </a:cubicBezTo>
                <a:cubicBezTo>
                  <a:pt x="3577098" y="-34635"/>
                  <a:pt x="3632226" y="17945"/>
                  <a:pt x="3780899" y="0"/>
                </a:cubicBezTo>
                <a:cubicBezTo>
                  <a:pt x="3929572" y="-17945"/>
                  <a:pt x="4381621" y="82740"/>
                  <a:pt x="4565614" y="0"/>
                </a:cubicBezTo>
                <a:cubicBezTo>
                  <a:pt x="4749607" y="-82740"/>
                  <a:pt x="5001703" y="26624"/>
                  <a:pt x="5350329" y="0"/>
                </a:cubicBezTo>
                <a:cubicBezTo>
                  <a:pt x="5698956" y="-26624"/>
                  <a:pt x="5672678" y="66531"/>
                  <a:pt x="5944810" y="0"/>
                </a:cubicBezTo>
                <a:cubicBezTo>
                  <a:pt x="6216942" y="-66531"/>
                  <a:pt x="6557281" y="68219"/>
                  <a:pt x="6729525" y="0"/>
                </a:cubicBezTo>
                <a:cubicBezTo>
                  <a:pt x="6901769" y="-68219"/>
                  <a:pt x="7011720" y="38820"/>
                  <a:pt x="7228889" y="0"/>
                </a:cubicBezTo>
                <a:cubicBezTo>
                  <a:pt x="7446058" y="-38820"/>
                  <a:pt x="7574684" y="29958"/>
                  <a:pt x="7728253" y="0"/>
                </a:cubicBezTo>
                <a:cubicBezTo>
                  <a:pt x="7881822" y="-29958"/>
                  <a:pt x="8095416" y="26448"/>
                  <a:pt x="8417851" y="0"/>
                </a:cubicBezTo>
                <a:cubicBezTo>
                  <a:pt x="8740286" y="-26448"/>
                  <a:pt x="8673338" y="46441"/>
                  <a:pt x="8917215" y="0"/>
                </a:cubicBezTo>
                <a:cubicBezTo>
                  <a:pt x="9161092" y="-46441"/>
                  <a:pt x="9246143" y="68858"/>
                  <a:pt x="9511696" y="0"/>
                </a:cubicBezTo>
                <a:cubicBezTo>
                  <a:pt x="9515512" y="165778"/>
                  <a:pt x="9448093" y="488118"/>
                  <a:pt x="9511696" y="623247"/>
                </a:cubicBezTo>
                <a:cubicBezTo>
                  <a:pt x="9575299" y="758376"/>
                  <a:pt x="9493733" y="928712"/>
                  <a:pt x="9511696" y="1223412"/>
                </a:cubicBezTo>
                <a:cubicBezTo>
                  <a:pt x="9529659" y="1518112"/>
                  <a:pt x="9485699" y="1839630"/>
                  <a:pt x="9511696" y="2308324"/>
                </a:cubicBezTo>
                <a:cubicBezTo>
                  <a:pt x="9411347" y="2329592"/>
                  <a:pt x="9339482" y="2290113"/>
                  <a:pt x="9202566" y="2308324"/>
                </a:cubicBezTo>
                <a:cubicBezTo>
                  <a:pt x="9065650" y="2326535"/>
                  <a:pt x="8799803" y="2233153"/>
                  <a:pt x="8417851" y="2308324"/>
                </a:cubicBezTo>
                <a:cubicBezTo>
                  <a:pt x="8035900" y="2383495"/>
                  <a:pt x="7957534" y="2273548"/>
                  <a:pt x="7823370" y="2308324"/>
                </a:cubicBezTo>
                <a:cubicBezTo>
                  <a:pt x="7689206" y="2343100"/>
                  <a:pt x="7600743" y="2301255"/>
                  <a:pt x="7419123" y="2308324"/>
                </a:cubicBezTo>
                <a:cubicBezTo>
                  <a:pt x="7237503" y="2315393"/>
                  <a:pt x="7049484" y="2291035"/>
                  <a:pt x="6824642" y="2308324"/>
                </a:cubicBezTo>
                <a:cubicBezTo>
                  <a:pt x="6599800" y="2325613"/>
                  <a:pt x="6655050" y="2293851"/>
                  <a:pt x="6515512" y="2308324"/>
                </a:cubicBezTo>
                <a:cubicBezTo>
                  <a:pt x="6375974" y="2322797"/>
                  <a:pt x="6341358" y="2303742"/>
                  <a:pt x="6206382" y="2308324"/>
                </a:cubicBezTo>
                <a:cubicBezTo>
                  <a:pt x="6071406" y="2312906"/>
                  <a:pt x="5741583" y="2254220"/>
                  <a:pt x="5611901" y="2308324"/>
                </a:cubicBezTo>
                <a:cubicBezTo>
                  <a:pt x="5482219" y="2362428"/>
                  <a:pt x="5351738" y="2306776"/>
                  <a:pt x="5207654" y="2308324"/>
                </a:cubicBezTo>
                <a:cubicBezTo>
                  <a:pt x="5063570" y="2309872"/>
                  <a:pt x="4800723" y="2261545"/>
                  <a:pt x="4518056" y="2308324"/>
                </a:cubicBezTo>
                <a:cubicBezTo>
                  <a:pt x="4235389" y="2355103"/>
                  <a:pt x="4258343" y="2301558"/>
                  <a:pt x="4113809" y="2308324"/>
                </a:cubicBezTo>
                <a:cubicBezTo>
                  <a:pt x="3969275" y="2315090"/>
                  <a:pt x="3596112" y="2264245"/>
                  <a:pt x="3424211" y="2308324"/>
                </a:cubicBezTo>
                <a:cubicBezTo>
                  <a:pt x="3252310" y="2352403"/>
                  <a:pt x="3228398" y="2296389"/>
                  <a:pt x="3115080" y="2308324"/>
                </a:cubicBezTo>
                <a:cubicBezTo>
                  <a:pt x="3001762" y="2320259"/>
                  <a:pt x="2746356" y="2291630"/>
                  <a:pt x="2425482" y="2308324"/>
                </a:cubicBezTo>
                <a:cubicBezTo>
                  <a:pt x="2104608" y="2325018"/>
                  <a:pt x="2164028" y="2295554"/>
                  <a:pt x="2021235" y="2308324"/>
                </a:cubicBezTo>
                <a:cubicBezTo>
                  <a:pt x="1878442" y="2321094"/>
                  <a:pt x="1843041" y="2276227"/>
                  <a:pt x="1712105" y="2308324"/>
                </a:cubicBezTo>
                <a:cubicBezTo>
                  <a:pt x="1581169" y="2340421"/>
                  <a:pt x="1400742" y="2261591"/>
                  <a:pt x="1307858" y="2308324"/>
                </a:cubicBezTo>
                <a:cubicBezTo>
                  <a:pt x="1214974" y="2355057"/>
                  <a:pt x="953672" y="2253136"/>
                  <a:pt x="618260" y="2308324"/>
                </a:cubicBezTo>
                <a:cubicBezTo>
                  <a:pt x="282848" y="2363512"/>
                  <a:pt x="175770" y="2259945"/>
                  <a:pt x="0" y="2308324"/>
                </a:cubicBezTo>
                <a:cubicBezTo>
                  <a:pt x="-51294" y="2159209"/>
                  <a:pt x="51828" y="1997343"/>
                  <a:pt x="0" y="1800493"/>
                </a:cubicBezTo>
                <a:cubicBezTo>
                  <a:pt x="-51828" y="1603643"/>
                  <a:pt x="14794" y="1540957"/>
                  <a:pt x="0" y="1292661"/>
                </a:cubicBezTo>
                <a:cubicBezTo>
                  <a:pt x="-14794" y="1044365"/>
                  <a:pt x="58715" y="886381"/>
                  <a:pt x="0" y="692497"/>
                </a:cubicBezTo>
                <a:cubicBezTo>
                  <a:pt x="-58715" y="498613"/>
                  <a:pt x="47354" y="203287"/>
                  <a:pt x="0" y="0"/>
                </a:cubicBezTo>
                <a:close/>
              </a:path>
            </a:pathLst>
          </a:custGeom>
          <a:noFill/>
          <a:ln w="1270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7200" dirty="0">
                <a:latin typeface="Britannic Bold" panose="020B0903060703020204" pitchFamily="34" charset="0"/>
              </a:rPr>
              <a:t>Nah! Boring, everyone uses this example</a:t>
            </a:r>
            <a:endParaRPr lang="en-GB" sz="7200" dirty="0">
              <a:latin typeface="Britannic Bold" panose="020B0903060703020204" pitchFamily="34" charset="0"/>
            </a:endParaRPr>
          </a:p>
        </p:txBody>
      </p:sp>
    </p:spTree>
    <p:extLst>
      <p:ext uri="{BB962C8B-B14F-4D97-AF65-F5344CB8AC3E}">
        <p14:creationId xmlns:p14="http://schemas.microsoft.com/office/powerpoint/2010/main" val="13383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Airline seat pricing</a:t>
            </a:r>
          </a:p>
        </p:txBody>
      </p:sp>
      <p:sp>
        <p:nvSpPr>
          <p:cNvPr id="5" name="Flowchart: Terminator 4">
            <a:extLst>
              <a:ext uri="{FF2B5EF4-FFF2-40B4-BE49-F238E27FC236}">
                <a16:creationId xmlns:a16="http://schemas.microsoft.com/office/drawing/2014/main" id="{01B8A022-12B0-1CF7-4500-D93C217FD931}"/>
              </a:ext>
            </a:extLst>
          </p:cNvPr>
          <p:cNvSpPr/>
          <p:nvPr/>
        </p:nvSpPr>
        <p:spPr>
          <a:xfrm>
            <a:off x="903913" y="1729532"/>
            <a:ext cx="4416804"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price of economy seat ticket</a:t>
            </a:r>
            <a:endParaRPr lang="en-GB" dirty="0"/>
          </a:p>
        </p:txBody>
      </p:sp>
      <p:sp>
        <p:nvSpPr>
          <p:cNvPr id="6" name="Flowchart: Decision 5">
            <a:extLst>
              <a:ext uri="{FF2B5EF4-FFF2-40B4-BE49-F238E27FC236}">
                <a16:creationId xmlns:a16="http://schemas.microsoft.com/office/drawing/2014/main" id="{8D917508-E3AA-93C2-25A1-9B6F0C8C5764}"/>
              </a:ext>
            </a:extLst>
          </p:cNvPr>
          <p:cNvSpPr/>
          <p:nvPr/>
        </p:nvSpPr>
        <p:spPr>
          <a:xfrm>
            <a:off x="2160165" y="300745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sp>
        <p:nvSpPr>
          <p:cNvPr id="8" name="Flowchart: Decision 7">
            <a:extLst>
              <a:ext uri="{FF2B5EF4-FFF2-40B4-BE49-F238E27FC236}">
                <a16:creationId xmlns:a16="http://schemas.microsoft.com/office/drawing/2014/main" id="{329FDB49-0E7D-8F27-9900-1F3C39016B69}"/>
              </a:ext>
            </a:extLst>
          </p:cNvPr>
          <p:cNvSpPr/>
          <p:nvPr/>
        </p:nvSpPr>
        <p:spPr>
          <a:xfrm>
            <a:off x="6551103" y="4005742"/>
            <a:ext cx="1904301" cy="99829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P&gt;0?</a:t>
            </a:r>
            <a:endParaRPr lang="en-GB" dirty="0"/>
          </a:p>
        </p:txBody>
      </p:sp>
      <p:sp>
        <p:nvSpPr>
          <p:cNvPr id="9" name="Flowchart: Terminator 8">
            <a:extLst>
              <a:ext uri="{FF2B5EF4-FFF2-40B4-BE49-F238E27FC236}">
                <a16:creationId xmlns:a16="http://schemas.microsoft.com/office/drawing/2014/main" id="{BDD43444-5A02-CD14-088C-6B4599E8A671}"/>
              </a:ext>
            </a:extLst>
          </p:cNvPr>
          <p:cNvSpPr/>
          <p:nvPr/>
        </p:nvSpPr>
        <p:spPr>
          <a:xfrm>
            <a:off x="257262" y="5089321"/>
            <a:ext cx="260757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economy price</a:t>
            </a:r>
            <a:endParaRPr lang="en-GB" dirty="0"/>
          </a:p>
        </p:txBody>
      </p:sp>
      <p:sp>
        <p:nvSpPr>
          <p:cNvPr id="10" name="Flowchart: Terminator 9">
            <a:extLst>
              <a:ext uri="{FF2B5EF4-FFF2-40B4-BE49-F238E27FC236}">
                <a16:creationId xmlns:a16="http://schemas.microsoft.com/office/drawing/2014/main" id="{1D876929-3CB7-128E-0520-4B11A4FFE82F}"/>
              </a:ext>
            </a:extLst>
          </p:cNvPr>
          <p:cNvSpPr/>
          <p:nvPr/>
        </p:nvSpPr>
        <p:spPr>
          <a:xfrm>
            <a:off x="3306660" y="5084819"/>
            <a:ext cx="4256015" cy="69685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Quote </a:t>
            </a:r>
          </a:p>
          <a:p>
            <a:pPr algn="ctr"/>
            <a:r>
              <a:rPr lang="en-US" dirty="0"/>
              <a:t>MAX(economy, (1-P)*business)</a:t>
            </a:r>
            <a:endParaRPr lang="en-GB" dirty="0"/>
          </a:p>
        </p:txBody>
      </p:sp>
      <p:sp>
        <p:nvSpPr>
          <p:cNvPr id="11" name="Flowchart: Terminator 10">
            <a:extLst>
              <a:ext uri="{FF2B5EF4-FFF2-40B4-BE49-F238E27FC236}">
                <a16:creationId xmlns:a16="http://schemas.microsoft.com/office/drawing/2014/main" id="{AFA0B760-BC58-FFC2-A21D-2BBF95AD1D36}"/>
              </a:ext>
            </a:extLst>
          </p:cNvPr>
          <p:cNvSpPr/>
          <p:nvPr/>
        </p:nvSpPr>
        <p:spPr>
          <a:xfrm>
            <a:off x="8204433" y="5084820"/>
            <a:ext cx="2692168" cy="54109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 out</a:t>
            </a:r>
            <a:endParaRPr lang="en-GB" dirty="0"/>
          </a:p>
        </p:txBody>
      </p:sp>
      <p:cxnSp>
        <p:nvCxnSpPr>
          <p:cNvPr id="13" name="Straight Arrow Connector 12">
            <a:extLst>
              <a:ext uri="{FF2B5EF4-FFF2-40B4-BE49-F238E27FC236}">
                <a16:creationId xmlns:a16="http://schemas.microsoft.com/office/drawing/2014/main" id="{2E906241-087C-CB1D-E346-2EC94FDE1B26}"/>
              </a:ext>
            </a:extLst>
          </p:cNvPr>
          <p:cNvCxnSpPr>
            <a:stCxn id="5" idx="2"/>
            <a:endCxn id="6" idx="0"/>
          </p:cNvCxnSpPr>
          <p:nvPr/>
        </p:nvCxnSpPr>
        <p:spPr>
          <a:xfrm>
            <a:off x="3112315" y="2270622"/>
            <a:ext cx="1" cy="73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70FCF433-BD18-0331-A8FB-236F103C4168}"/>
              </a:ext>
            </a:extLst>
          </p:cNvPr>
          <p:cNvCxnSpPr>
            <a:stCxn id="6" idx="1"/>
            <a:endCxn id="9" idx="0"/>
          </p:cNvCxnSpPr>
          <p:nvPr/>
        </p:nvCxnSpPr>
        <p:spPr>
          <a:xfrm rot="10800000" flipV="1">
            <a:off x="1561051" y="3506597"/>
            <a:ext cx="599114" cy="15827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4661B8F-4639-268B-55E2-F9F77C99F071}"/>
              </a:ext>
            </a:extLst>
          </p:cNvPr>
          <p:cNvCxnSpPr>
            <a:cxnSpLocks/>
            <a:stCxn id="6" idx="3"/>
            <a:endCxn id="3" idx="1"/>
          </p:cNvCxnSpPr>
          <p:nvPr/>
        </p:nvCxnSpPr>
        <p:spPr>
          <a:xfrm flipV="1">
            <a:off x="4064466" y="3490913"/>
            <a:ext cx="1575427" cy="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19F0FC0-59E7-B84D-4EB3-7593C23D0E2D}"/>
              </a:ext>
            </a:extLst>
          </p:cNvPr>
          <p:cNvCxnSpPr>
            <a:cxnSpLocks/>
            <a:stCxn id="3" idx="2"/>
            <a:endCxn id="8" idx="0"/>
          </p:cNvCxnSpPr>
          <p:nvPr/>
        </p:nvCxnSpPr>
        <p:spPr>
          <a:xfrm>
            <a:off x="7503254" y="3829050"/>
            <a:ext cx="0" cy="176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4AC27BD-311F-FFC9-C51B-3358A93E4373}"/>
              </a:ext>
            </a:extLst>
          </p:cNvPr>
          <p:cNvCxnSpPr>
            <a:cxnSpLocks/>
            <a:stCxn id="8" idx="1"/>
            <a:endCxn id="10" idx="0"/>
          </p:cNvCxnSpPr>
          <p:nvPr/>
        </p:nvCxnSpPr>
        <p:spPr>
          <a:xfrm rot="10800000" flipV="1">
            <a:off x="5434669" y="4504887"/>
            <a:ext cx="1116435" cy="579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1091A5AB-306D-5FC0-45B0-D6F44AD8CB7E}"/>
              </a:ext>
            </a:extLst>
          </p:cNvPr>
          <p:cNvCxnSpPr>
            <a:cxnSpLocks/>
            <a:stCxn id="8" idx="3"/>
            <a:endCxn id="11" idx="0"/>
          </p:cNvCxnSpPr>
          <p:nvPr/>
        </p:nvCxnSpPr>
        <p:spPr>
          <a:xfrm>
            <a:off x="8455404" y="4504887"/>
            <a:ext cx="1095113" cy="5799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599B43E-5DC6-B594-00E0-2379B8CBDD1B}"/>
              </a:ext>
            </a:extLst>
          </p:cNvPr>
          <p:cNvSpPr txBox="1"/>
          <p:nvPr/>
        </p:nvSpPr>
        <p:spPr>
          <a:xfrm>
            <a:off x="4031960" y="3144174"/>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5" name="TextBox 34">
            <a:extLst>
              <a:ext uri="{FF2B5EF4-FFF2-40B4-BE49-F238E27FC236}">
                <a16:creationId xmlns:a16="http://schemas.microsoft.com/office/drawing/2014/main" id="{1D6D97C1-5E12-2CF4-9893-EA0717E06473}"/>
              </a:ext>
            </a:extLst>
          </p:cNvPr>
          <p:cNvSpPr txBox="1"/>
          <p:nvPr/>
        </p:nvSpPr>
        <p:spPr>
          <a:xfrm>
            <a:off x="8810190" y="4135554"/>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6" name="TextBox 35">
            <a:extLst>
              <a:ext uri="{FF2B5EF4-FFF2-40B4-BE49-F238E27FC236}">
                <a16:creationId xmlns:a16="http://schemas.microsoft.com/office/drawing/2014/main" id="{55B122BF-A30E-7DF5-29AF-2B7768CCA45F}"/>
              </a:ext>
            </a:extLst>
          </p:cNvPr>
          <p:cNvSpPr txBox="1"/>
          <p:nvPr/>
        </p:nvSpPr>
        <p:spPr>
          <a:xfrm>
            <a:off x="5929619" y="4091620"/>
            <a:ext cx="621483" cy="369332"/>
          </a:xfrm>
          <a:prstGeom prst="rect">
            <a:avLst/>
          </a:prstGeom>
          <a:noFill/>
          <a:ln>
            <a:noFill/>
          </a:ln>
        </p:spPr>
        <p:txBody>
          <a:bodyPr wrap="square" rtlCol="0">
            <a:spAutoFit/>
          </a:bodyPr>
          <a:lstStyle/>
          <a:p>
            <a:r>
              <a:rPr lang="en-US" dirty="0">
                <a:solidFill>
                  <a:schemeClr val="accent1"/>
                </a:solidFill>
              </a:rPr>
              <a:t>Yes</a:t>
            </a:r>
            <a:endParaRPr lang="en-GB" dirty="0">
              <a:solidFill>
                <a:schemeClr val="accent1"/>
              </a:solidFill>
            </a:endParaRPr>
          </a:p>
        </p:txBody>
      </p:sp>
      <p:sp>
        <p:nvSpPr>
          <p:cNvPr id="37" name="TextBox 36">
            <a:extLst>
              <a:ext uri="{FF2B5EF4-FFF2-40B4-BE49-F238E27FC236}">
                <a16:creationId xmlns:a16="http://schemas.microsoft.com/office/drawing/2014/main" id="{AD0EB505-7AB5-AEA5-CF8A-96D3B1A0564A}"/>
              </a:ext>
            </a:extLst>
          </p:cNvPr>
          <p:cNvSpPr txBox="1"/>
          <p:nvPr/>
        </p:nvSpPr>
        <p:spPr>
          <a:xfrm>
            <a:off x="1670219" y="3088746"/>
            <a:ext cx="621483" cy="369332"/>
          </a:xfrm>
          <a:prstGeom prst="rect">
            <a:avLst/>
          </a:prstGeom>
          <a:noFill/>
          <a:ln>
            <a:noFill/>
          </a:ln>
        </p:spPr>
        <p:txBody>
          <a:bodyPr wrap="square" rtlCol="0">
            <a:spAutoFit/>
          </a:bodyPr>
          <a:lstStyle/>
          <a:p>
            <a:r>
              <a:rPr lang="en-US" dirty="0">
                <a:solidFill>
                  <a:schemeClr val="accent1"/>
                </a:solidFill>
              </a:rPr>
              <a:t>No</a:t>
            </a:r>
            <a:endParaRPr lang="en-GB" dirty="0">
              <a:solidFill>
                <a:schemeClr val="accent1"/>
              </a:solidFill>
            </a:endParaRPr>
          </a:p>
        </p:txBody>
      </p:sp>
      <p:sp>
        <p:nvSpPr>
          <p:cNvPr id="3" name="Rectangle 2">
            <a:extLst>
              <a:ext uri="{FF2B5EF4-FFF2-40B4-BE49-F238E27FC236}">
                <a16:creationId xmlns:a16="http://schemas.microsoft.com/office/drawing/2014/main" id="{72F45F28-5277-9DDC-BDF9-34ECECE71200}"/>
              </a:ext>
            </a:extLst>
          </p:cNvPr>
          <p:cNvSpPr/>
          <p:nvPr/>
        </p:nvSpPr>
        <p:spPr>
          <a:xfrm>
            <a:off x="5639893" y="3152776"/>
            <a:ext cx="3726721" cy="67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probability P of empty seat in business class</a:t>
            </a:r>
            <a:endParaRPr lang="en-GB" dirty="0"/>
          </a:p>
        </p:txBody>
      </p:sp>
    </p:spTree>
    <p:extLst>
      <p:ext uri="{BB962C8B-B14F-4D97-AF65-F5344CB8AC3E}">
        <p14:creationId xmlns:p14="http://schemas.microsoft.com/office/powerpoint/2010/main" val="349637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5780714" cy="1325563"/>
          </a:xfrm>
        </p:spPr>
        <p:txBody>
          <a:bodyPr/>
          <a:lstStyle/>
          <a:p>
            <a:r>
              <a:rPr lang="en-GB" dirty="0"/>
              <a:t>Traffic light control</a:t>
            </a:r>
          </a:p>
        </p:txBody>
      </p:sp>
      <p:pic>
        <p:nvPicPr>
          <p:cNvPr id="8" name="Picture 7">
            <a:extLst>
              <a:ext uri="{FF2B5EF4-FFF2-40B4-BE49-F238E27FC236}">
                <a16:creationId xmlns:a16="http://schemas.microsoft.com/office/drawing/2014/main" id="{67FD5A17-8E4C-7F86-AEC5-6473592C9FE6}"/>
              </a:ext>
            </a:extLst>
          </p:cNvPr>
          <p:cNvPicPr>
            <a:picLocks noChangeAspect="1"/>
          </p:cNvPicPr>
          <p:nvPr/>
        </p:nvPicPr>
        <p:blipFill>
          <a:blip r:embed="rId3"/>
          <a:stretch>
            <a:fillRect/>
          </a:stretch>
        </p:blipFill>
        <p:spPr>
          <a:xfrm>
            <a:off x="7015993" y="250900"/>
            <a:ext cx="4337807" cy="6424556"/>
          </a:xfrm>
          <a:prstGeom prst="rect">
            <a:avLst/>
          </a:prstGeom>
        </p:spPr>
      </p:pic>
      <p:sp>
        <p:nvSpPr>
          <p:cNvPr id="12" name="TextBox 11">
            <a:extLst>
              <a:ext uri="{FF2B5EF4-FFF2-40B4-BE49-F238E27FC236}">
                <a16:creationId xmlns:a16="http://schemas.microsoft.com/office/drawing/2014/main" id="{255660D0-2C6C-8AAD-7290-1F745448598E}"/>
              </a:ext>
            </a:extLst>
          </p:cNvPr>
          <p:cNvSpPr txBox="1"/>
          <p:nvPr/>
        </p:nvSpPr>
        <p:spPr>
          <a:xfrm>
            <a:off x="417353" y="5723038"/>
            <a:ext cx="6323201" cy="738664"/>
          </a:xfrm>
          <a:prstGeom prst="rect">
            <a:avLst/>
          </a:prstGeom>
          <a:noFill/>
        </p:spPr>
        <p:txBody>
          <a:bodyPr wrap="square">
            <a:spAutoFit/>
          </a:bodyPr>
          <a:lstStyle/>
          <a:p>
            <a:r>
              <a:rPr lang="en-GB" sz="1400" dirty="0"/>
              <a:t>https://www.researchgate.net/publication/328698232_Cooperative-Competitive_Paradigm_in_Traffic_Signal_Synchronization_Based_on_Floating_Car_Data</a:t>
            </a:r>
          </a:p>
        </p:txBody>
      </p:sp>
      <p:sp>
        <p:nvSpPr>
          <p:cNvPr id="13" name="TextBox 12">
            <a:extLst>
              <a:ext uri="{FF2B5EF4-FFF2-40B4-BE49-F238E27FC236}">
                <a16:creationId xmlns:a16="http://schemas.microsoft.com/office/drawing/2014/main" id="{11D96586-0D5C-5E64-4C2B-9C24424D7DC1}"/>
              </a:ext>
            </a:extLst>
          </p:cNvPr>
          <p:cNvSpPr txBox="1"/>
          <p:nvPr/>
        </p:nvSpPr>
        <p:spPr>
          <a:xfrm>
            <a:off x="512838" y="2061029"/>
            <a:ext cx="3537358" cy="3139321"/>
          </a:xfrm>
          <a:prstGeom prst="rect">
            <a:avLst/>
          </a:prstGeom>
          <a:noFill/>
        </p:spPr>
        <p:txBody>
          <a:bodyPr wrap="square" rtlCol="0">
            <a:spAutoFit/>
          </a:bodyPr>
          <a:lstStyle/>
          <a:p>
            <a:r>
              <a:rPr lang="en-US" dirty="0"/>
              <a:t>Research into how to use GPS data from vehicles to optimize the timing of a set of traffic signals in a road network.</a:t>
            </a:r>
          </a:p>
          <a:p>
            <a:endParaRPr lang="en-US" dirty="0"/>
          </a:p>
          <a:p>
            <a:r>
              <a:rPr lang="en-US" dirty="0"/>
              <a:t>The aim could be to improve CO2 emissions, improve journey speed, reduce accidents.</a:t>
            </a:r>
          </a:p>
          <a:p>
            <a:endParaRPr lang="en-US" dirty="0"/>
          </a:p>
          <a:p>
            <a:r>
              <a:rPr lang="en-US" dirty="0"/>
              <a:t>This is an example of a control algorithm.</a:t>
            </a:r>
            <a:endParaRPr lang="en-GB" dirty="0"/>
          </a:p>
        </p:txBody>
      </p:sp>
      <p:pic>
        <p:nvPicPr>
          <p:cNvPr id="1026" name="Picture 2" descr="Image">
            <a:extLst>
              <a:ext uri="{FF2B5EF4-FFF2-40B4-BE49-F238E27FC236}">
                <a16:creationId xmlns:a16="http://schemas.microsoft.com/office/drawing/2014/main" id="{5CD1FDC2-F5AE-EC5E-7ACC-46F83E280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67" y="2061029"/>
            <a:ext cx="2549387" cy="254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More examples: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7724775" cy="4351338"/>
          </a:xfrm>
        </p:spPr>
        <p:txBody>
          <a:bodyPr rIns="108000">
            <a:normAutofit/>
          </a:bodyPr>
          <a:lstStyle/>
          <a:p>
            <a:r>
              <a:rPr lang="en-GB" dirty="0"/>
              <a:t>Ed Thorpe – Blackjack algorithm(1961)</a:t>
            </a:r>
          </a:p>
          <a:p>
            <a:pPr lvl="1"/>
            <a:r>
              <a:rPr lang="en-GB" dirty="0"/>
              <a:t>Was later banned from some Las Vegas Casinos</a:t>
            </a:r>
          </a:p>
          <a:p>
            <a:pPr lvl="1"/>
            <a:r>
              <a:rPr lang="en-GB" dirty="0"/>
              <a:t>Took to wearing disguises to gain entry</a:t>
            </a:r>
          </a:p>
          <a:p>
            <a:pPr lvl="1"/>
            <a:r>
              <a:rPr lang="en-GB" dirty="0"/>
              <a:t>Caused casinos to increase the size of the card deck and  ban portable computers</a:t>
            </a:r>
          </a:p>
          <a:p>
            <a:r>
              <a:rPr lang="en-GB" dirty="0"/>
              <a:t>He went on to found a hedge fund that made 20% every year for 20 years in a row</a:t>
            </a:r>
          </a:p>
          <a:p>
            <a:pPr lvl="1"/>
            <a:r>
              <a:rPr lang="en-GB" dirty="0"/>
              <a:t>One of the pioneers of </a:t>
            </a:r>
            <a:r>
              <a:rPr lang="en-GB" b="1" dirty="0"/>
              <a:t>algorithmic</a:t>
            </a:r>
            <a:r>
              <a:rPr lang="en-GB" dirty="0"/>
              <a:t> trading</a:t>
            </a:r>
          </a:p>
          <a:p>
            <a:pPr lvl="1"/>
            <a:r>
              <a:rPr lang="en-GB" dirty="0"/>
              <a:t>(Maths can make you rich)</a:t>
            </a:r>
          </a:p>
        </p:txBody>
      </p:sp>
      <p:pic>
        <p:nvPicPr>
          <p:cNvPr id="5" name="Picture 4">
            <a:extLst>
              <a:ext uri="{FF2B5EF4-FFF2-40B4-BE49-F238E27FC236}">
                <a16:creationId xmlns:a16="http://schemas.microsoft.com/office/drawing/2014/main" id="{F3D13E46-F404-AB2D-E942-0C36306C404F}"/>
              </a:ext>
            </a:extLst>
          </p:cNvPr>
          <p:cNvPicPr>
            <a:picLocks noChangeAspect="1"/>
          </p:cNvPicPr>
          <p:nvPr/>
        </p:nvPicPr>
        <p:blipFill>
          <a:blip r:embed="rId3"/>
          <a:stretch>
            <a:fillRect/>
          </a:stretch>
        </p:blipFill>
        <p:spPr>
          <a:xfrm>
            <a:off x="8410989" y="0"/>
            <a:ext cx="3453433" cy="6858000"/>
          </a:xfrm>
          <a:prstGeom prst="rect">
            <a:avLst/>
          </a:prstGeom>
        </p:spPr>
      </p:pic>
    </p:spTree>
    <p:extLst>
      <p:ext uri="{BB962C8B-B14F-4D97-AF65-F5344CB8AC3E}">
        <p14:creationId xmlns:p14="http://schemas.microsoft.com/office/powerpoint/2010/main" val="27987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E6D-5215-3C5A-FD66-25F6272CB3CA}"/>
              </a:ext>
            </a:extLst>
          </p:cNvPr>
          <p:cNvSpPr>
            <a:spLocks noGrp="1"/>
          </p:cNvSpPr>
          <p:nvPr>
            <p:ph type="title"/>
          </p:nvPr>
        </p:nvSpPr>
        <p:spPr/>
        <p:txBody>
          <a:bodyPr/>
          <a:lstStyle/>
          <a:p>
            <a:r>
              <a:rPr lang="en-US" dirty="0"/>
              <a:t>Robo-footballer training</a:t>
            </a:r>
            <a:endParaRPr lang="en-GB" dirty="0"/>
          </a:p>
        </p:txBody>
      </p:sp>
      <p:pic>
        <p:nvPicPr>
          <p:cNvPr id="5" name="Picture 4">
            <a:extLst>
              <a:ext uri="{FF2B5EF4-FFF2-40B4-BE49-F238E27FC236}">
                <a16:creationId xmlns:a16="http://schemas.microsoft.com/office/drawing/2014/main" id="{90771DFC-AF68-ECCA-801C-6FDA36E4DBD5}"/>
              </a:ext>
            </a:extLst>
          </p:cNvPr>
          <p:cNvPicPr>
            <a:picLocks noChangeAspect="1"/>
          </p:cNvPicPr>
          <p:nvPr/>
        </p:nvPicPr>
        <p:blipFill>
          <a:blip r:embed="rId3"/>
          <a:stretch>
            <a:fillRect/>
          </a:stretch>
        </p:blipFill>
        <p:spPr>
          <a:xfrm>
            <a:off x="526774" y="1540603"/>
            <a:ext cx="2656132" cy="2719374"/>
          </a:xfrm>
          <a:prstGeom prst="rect">
            <a:avLst/>
          </a:prstGeom>
        </p:spPr>
      </p:pic>
      <p:pic>
        <p:nvPicPr>
          <p:cNvPr id="7" name="Picture 6">
            <a:extLst>
              <a:ext uri="{FF2B5EF4-FFF2-40B4-BE49-F238E27FC236}">
                <a16:creationId xmlns:a16="http://schemas.microsoft.com/office/drawing/2014/main" id="{DA8FE77F-DAB0-B82A-9E05-0369D7299268}"/>
              </a:ext>
            </a:extLst>
          </p:cNvPr>
          <p:cNvPicPr>
            <a:picLocks noChangeAspect="1"/>
          </p:cNvPicPr>
          <p:nvPr/>
        </p:nvPicPr>
        <p:blipFill>
          <a:blip r:embed="rId4"/>
          <a:stretch>
            <a:fillRect/>
          </a:stretch>
        </p:blipFill>
        <p:spPr>
          <a:xfrm>
            <a:off x="3265111" y="1379013"/>
            <a:ext cx="3717309" cy="2719374"/>
          </a:xfrm>
          <a:prstGeom prst="rect">
            <a:avLst/>
          </a:prstGeom>
        </p:spPr>
      </p:pic>
      <p:sp>
        <p:nvSpPr>
          <p:cNvPr id="9" name="TextBox 8">
            <a:extLst>
              <a:ext uri="{FF2B5EF4-FFF2-40B4-BE49-F238E27FC236}">
                <a16:creationId xmlns:a16="http://schemas.microsoft.com/office/drawing/2014/main" id="{2BFCE672-D4FD-9D48-E4FF-B20E16B5F59C}"/>
              </a:ext>
            </a:extLst>
          </p:cNvPr>
          <p:cNvSpPr txBox="1"/>
          <p:nvPr/>
        </p:nvSpPr>
        <p:spPr>
          <a:xfrm>
            <a:off x="7293846" y="1469129"/>
            <a:ext cx="3980960" cy="2862322"/>
          </a:xfrm>
          <a:prstGeom prst="rect">
            <a:avLst/>
          </a:prstGeom>
          <a:noFill/>
        </p:spPr>
        <p:txBody>
          <a:bodyPr wrap="square">
            <a:spAutoFit/>
          </a:bodyPr>
          <a:lstStyle/>
          <a:p>
            <a:pPr algn="l"/>
            <a:r>
              <a:rPr lang="en-US" sz="1800" b="0" i="0" u="none" strike="noStrike" baseline="0" dirty="0">
                <a:latin typeface="NimbusRomNo9L-Regu"/>
              </a:rPr>
              <a:t>Initialize </a:t>
            </a:r>
            <a:r>
              <a:rPr lang="en-US" sz="1800" b="0" i="0" u="none" strike="noStrike" baseline="0" dirty="0">
                <a:latin typeface="CMR8"/>
              </a:rPr>
              <a:t>ˆ</a:t>
            </a:r>
            <a:r>
              <a:rPr lang="en-US" sz="1800" b="0" i="1" u="none" strike="noStrike" baseline="0" dirty="0">
                <a:latin typeface="CMMI8"/>
              </a:rPr>
              <a:t>Q</a:t>
            </a:r>
            <a:r>
              <a:rPr lang="en-US" sz="800" b="0" i="1" u="none" strike="noStrike" baseline="0" dirty="0">
                <a:latin typeface="CMMI6"/>
              </a:rPr>
              <a:t>t</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arbitrarily.</a:t>
            </a:r>
          </a:p>
          <a:p>
            <a:pPr algn="l"/>
            <a:r>
              <a:rPr lang="en-GB" sz="1800" b="0" i="0" u="none" strike="noStrike" baseline="0" dirty="0">
                <a:latin typeface="NimbusRomNo9L-Regu"/>
              </a:rPr>
              <a:t>Repeat (for each episode):</a:t>
            </a:r>
          </a:p>
          <a:p>
            <a:pPr algn="l"/>
            <a:r>
              <a:rPr lang="en-GB" sz="1800" b="0" i="0" u="none" strike="noStrike" baseline="0" dirty="0">
                <a:latin typeface="NimbusRomNo9L-Regu"/>
              </a:rPr>
              <a:t>Initialize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Repeat (for each step):</a:t>
            </a:r>
          </a:p>
          <a:p>
            <a:pPr algn="l"/>
            <a:r>
              <a:rPr lang="en-GB" sz="1800" b="0" i="0" u="none" strike="noStrike" baseline="0" dirty="0">
                <a:latin typeface="NimbusRomNo9L-Regu"/>
              </a:rPr>
              <a:t>Select an action </a:t>
            </a:r>
            <a:r>
              <a:rPr lang="en-GB" sz="1800" b="0" i="1" u="none" strike="noStrike" baseline="0" dirty="0">
                <a:latin typeface="CMMI8"/>
              </a:rPr>
              <a:t>a</a:t>
            </a:r>
            <a:r>
              <a:rPr lang="en-GB" sz="1800" b="0" i="0" u="none" strike="noStrike" baseline="0" dirty="0">
                <a:latin typeface="NimbusRomNo9L-Regu"/>
              </a:rPr>
              <a:t>.</a:t>
            </a:r>
          </a:p>
          <a:p>
            <a:pPr algn="l"/>
            <a:r>
              <a:rPr lang="en-US" sz="1800" b="0" i="0" u="none" strike="noStrike" baseline="0" dirty="0">
                <a:latin typeface="NimbusRomNo9L-Regu"/>
              </a:rPr>
              <a:t>Execute the action </a:t>
            </a:r>
            <a:r>
              <a:rPr lang="en-US" sz="1800" b="0" i="1" u="none" strike="noStrike" baseline="0" dirty="0">
                <a:latin typeface="CMMI8"/>
              </a:rPr>
              <a:t>a</a:t>
            </a:r>
            <a:r>
              <a:rPr lang="en-US" sz="1800" b="0" i="0" u="none" strike="noStrike" baseline="0" dirty="0">
                <a:latin typeface="NimbusRomNo9L-Regu"/>
              </a:rPr>
              <a:t>, observe </a:t>
            </a:r>
            <a:r>
              <a:rPr lang="en-US" sz="1800" b="0" i="1" u="none" strike="noStrike" baseline="0" dirty="0">
                <a:latin typeface="CMMI8"/>
              </a:rPr>
              <a:t>r</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a:t>
            </a:r>
            <a:r>
              <a:rPr lang="en-US" sz="1800" b="0" i="0" u="none" strike="noStrike" baseline="0" dirty="0">
                <a:latin typeface="NimbusRomNo9L-Regu"/>
              </a:rPr>
              <a:t>, </a:t>
            </a:r>
            <a:r>
              <a:rPr lang="en-US" sz="1800" b="0" i="1" u="none" strike="noStrike" baseline="0" dirty="0">
                <a:latin typeface="CMMI8"/>
              </a:rPr>
              <a:t>s</a:t>
            </a:r>
            <a:r>
              <a:rPr lang="en-US" sz="1800" b="0" i="0" u="none" strike="noStrike" baseline="0" dirty="0">
                <a:latin typeface="NimbusRomNo9L-Regu"/>
              </a:rPr>
              <a:t>.</a:t>
            </a:r>
          </a:p>
          <a:p>
            <a:pPr algn="l"/>
            <a:r>
              <a:rPr lang="en-US" sz="1800" b="0" i="0" u="none" strike="noStrike" baseline="0" dirty="0">
                <a:latin typeface="NimbusRomNo9L-Regu"/>
              </a:rPr>
              <a:t>Update the values of </a:t>
            </a:r>
            <a:r>
              <a:rPr lang="en-US" sz="1800" b="0" i="1" u="none" strike="noStrike" baseline="0" dirty="0">
                <a:latin typeface="CMMI8"/>
              </a:rPr>
              <a:t>Q</a:t>
            </a:r>
            <a:r>
              <a:rPr lang="en-US" sz="1800" b="0" i="0" u="none" strike="noStrike" baseline="0" dirty="0">
                <a:latin typeface="CMR8"/>
              </a:rPr>
              <a:t>(</a:t>
            </a:r>
            <a:r>
              <a:rPr lang="en-US" sz="1800" b="0" i="1" u="none" strike="noStrike" baseline="0" dirty="0">
                <a:latin typeface="CMMI8"/>
              </a:rPr>
              <a:t>s, a</a:t>
            </a:r>
            <a:r>
              <a:rPr lang="en-US" sz="1800" b="0" i="0" u="none" strike="noStrike" baseline="0" dirty="0">
                <a:latin typeface="CMR8"/>
              </a:rPr>
              <a:t>) </a:t>
            </a:r>
            <a:r>
              <a:rPr lang="en-US" sz="1800" b="0" i="0" u="none" strike="noStrike" baseline="0" dirty="0">
                <a:latin typeface="NimbusRomNo9L-Regu"/>
              </a:rPr>
              <a:t>using 2.</a:t>
            </a:r>
          </a:p>
          <a:p>
            <a:pPr algn="l"/>
            <a:r>
              <a:rPr lang="en-GB" sz="1800" b="0" i="1" u="none" strike="noStrike" baseline="0" dirty="0">
                <a:latin typeface="CMMI8"/>
              </a:rPr>
              <a:t>s </a:t>
            </a:r>
            <a:r>
              <a:rPr lang="en-GB" sz="1800" b="0" i="1" u="none" strike="noStrike" baseline="0" dirty="0">
                <a:latin typeface="CMSY8"/>
              </a:rPr>
              <a:t>← </a:t>
            </a:r>
            <a:r>
              <a:rPr lang="en-GB" sz="1800" b="0" i="1" u="none" strike="noStrike" baseline="0" dirty="0">
                <a:latin typeface="CMMI8"/>
              </a:rPr>
              <a:t>s</a:t>
            </a:r>
            <a:r>
              <a:rPr lang="en-GB" sz="1800" b="0" i="0" u="none" strike="noStrike" baseline="0" dirty="0">
                <a:latin typeface="NimbusRomNo9L-Regu"/>
              </a:rPr>
              <a:t>.</a:t>
            </a:r>
          </a:p>
          <a:p>
            <a:pPr algn="l"/>
            <a:r>
              <a:rPr lang="en-GB" sz="1800" b="0" i="0" u="none" strike="noStrike" baseline="0" dirty="0">
                <a:latin typeface="NimbusRomNo9L-Regu"/>
              </a:rPr>
              <a:t>Until </a:t>
            </a:r>
            <a:r>
              <a:rPr lang="en-GB" sz="1800" b="0" i="1" u="none" strike="noStrike" baseline="0" dirty="0">
                <a:latin typeface="CMMI8"/>
              </a:rPr>
              <a:t>s </a:t>
            </a:r>
            <a:r>
              <a:rPr lang="en-GB" sz="1800" b="0" i="0" u="none" strike="noStrike" baseline="0" dirty="0">
                <a:latin typeface="NimbusRomNo9L-Regu"/>
              </a:rPr>
              <a:t>is terminal.</a:t>
            </a:r>
          </a:p>
          <a:p>
            <a:pPr algn="l"/>
            <a:r>
              <a:rPr lang="en-US" sz="1800" b="0" i="0" u="none" strike="noStrike" baseline="0" dirty="0">
                <a:latin typeface="NimbusRomNo9L-Regu"/>
              </a:rPr>
              <a:t>Until some stopping criterion is reached.</a:t>
            </a:r>
            <a:endParaRPr lang="en-GB" dirty="0"/>
          </a:p>
        </p:txBody>
      </p:sp>
      <p:sp>
        <p:nvSpPr>
          <p:cNvPr id="13" name="TextBox 12">
            <a:extLst>
              <a:ext uri="{FF2B5EF4-FFF2-40B4-BE49-F238E27FC236}">
                <a16:creationId xmlns:a16="http://schemas.microsoft.com/office/drawing/2014/main" id="{468B3357-35DD-C7E0-DA57-697D11CA0505}"/>
              </a:ext>
            </a:extLst>
          </p:cNvPr>
          <p:cNvSpPr txBox="1"/>
          <p:nvPr/>
        </p:nvSpPr>
        <p:spPr>
          <a:xfrm>
            <a:off x="611348" y="4812200"/>
            <a:ext cx="9614832" cy="646331"/>
          </a:xfrm>
          <a:prstGeom prst="rect">
            <a:avLst/>
          </a:prstGeom>
          <a:noFill/>
        </p:spPr>
        <p:txBody>
          <a:bodyPr wrap="square">
            <a:spAutoFit/>
          </a:bodyPr>
          <a:lstStyle/>
          <a:p>
            <a:r>
              <a:rPr lang="en-GB" dirty="0">
                <a:hlinkClick r:id="rId5"/>
              </a:rPr>
              <a:t>https://www.researchgate.net/publication/261046780_Reinforcement_Learning_with_Case-Based_Heuristics_for_RoboCup_Soccer_Keepaway</a:t>
            </a:r>
            <a:endParaRPr lang="en-GB" dirty="0"/>
          </a:p>
        </p:txBody>
      </p:sp>
    </p:spTree>
    <p:extLst>
      <p:ext uri="{BB962C8B-B14F-4D97-AF65-F5344CB8AC3E}">
        <p14:creationId xmlns:p14="http://schemas.microsoft.com/office/powerpoint/2010/main" val="276924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Algorithms are everywhere in everyday life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467475" cy="4351338"/>
          </a:xfrm>
        </p:spPr>
        <p:txBody>
          <a:bodyPr>
            <a:normAutofit fontScale="92500" lnSpcReduction="20000"/>
          </a:bodyPr>
          <a:lstStyle/>
          <a:p>
            <a:r>
              <a:rPr lang="en-GB" dirty="0"/>
              <a:t>Think about the self-service machine at the supermarket</a:t>
            </a:r>
          </a:p>
          <a:p>
            <a:pPr lvl="1"/>
            <a:r>
              <a:rPr lang="en-GB" dirty="0"/>
              <a:t>See if you can reverse-engineer it’s algorithm</a:t>
            </a:r>
          </a:p>
          <a:p>
            <a:pPr lvl="1"/>
            <a:r>
              <a:rPr lang="en-GB" dirty="0"/>
              <a:t>What does the algorithm need to observe? </a:t>
            </a:r>
          </a:p>
          <a:p>
            <a:pPr lvl="2"/>
            <a:r>
              <a:rPr lang="en-GB" dirty="0"/>
              <a:t>barcode</a:t>
            </a:r>
          </a:p>
          <a:p>
            <a:pPr lvl="2"/>
            <a:r>
              <a:rPr lang="en-GB" dirty="0"/>
              <a:t>Weight</a:t>
            </a:r>
          </a:p>
          <a:p>
            <a:pPr lvl="1"/>
            <a:r>
              <a:rPr lang="en-GB" dirty="0"/>
              <a:t>Where are these observables used in the algorithm?</a:t>
            </a:r>
          </a:p>
          <a:p>
            <a:pPr lvl="2"/>
            <a:r>
              <a:rPr lang="en-GB" dirty="0"/>
              <a:t>Are they used in do/while loops and if/then conditional statements?</a:t>
            </a:r>
          </a:p>
          <a:p>
            <a:pPr lvl="2"/>
            <a:r>
              <a:rPr lang="en-GB" dirty="0"/>
              <a:t>Are they used as inputs to a calculation?</a:t>
            </a:r>
          </a:p>
          <a:p>
            <a:pPr lvl="2"/>
            <a:r>
              <a:rPr lang="en-GB" dirty="0"/>
              <a:t>Are they used to fetch some information from a backend system?</a:t>
            </a:r>
          </a:p>
          <a:p>
            <a:pPr lvl="1"/>
            <a:r>
              <a:rPr lang="en-GB" dirty="0"/>
              <a:t>What causes the machine to say “Unexpected Item in the Bagging Area”?</a:t>
            </a:r>
          </a:p>
        </p:txBody>
      </p:sp>
      <p:pic>
        <p:nvPicPr>
          <p:cNvPr id="5" name="Picture 4">
            <a:extLst>
              <a:ext uri="{FF2B5EF4-FFF2-40B4-BE49-F238E27FC236}">
                <a16:creationId xmlns:a16="http://schemas.microsoft.com/office/drawing/2014/main" id="{3105FEDA-E403-ABCE-1144-EBBC37B4AF89}"/>
              </a:ext>
            </a:extLst>
          </p:cNvPr>
          <p:cNvPicPr>
            <a:picLocks noChangeAspect="1"/>
          </p:cNvPicPr>
          <p:nvPr/>
        </p:nvPicPr>
        <p:blipFill>
          <a:blip r:embed="rId3"/>
          <a:stretch>
            <a:fillRect/>
          </a:stretch>
        </p:blipFill>
        <p:spPr>
          <a:xfrm>
            <a:off x="7229148" y="1580769"/>
            <a:ext cx="3935513" cy="4591432"/>
          </a:xfrm>
          <a:prstGeom prst="rect">
            <a:avLst/>
          </a:prstGeom>
        </p:spPr>
      </p:pic>
    </p:spTree>
    <p:extLst>
      <p:ext uri="{BB962C8B-B14F-4D97-AF65-F5344CB8AC3E}">
        <p14:creationId xmlns:p14="http://schemas.microsoft.com/office/powerpoint/2010/main" val="37746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62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20DF-E22F-7045-F475-2982DB671BFD}"/>
              </a:ext>
            </a:extLst>
          </p:cNvPr>
          <p:cNvSpPr>
            <a:spLocks noGrp="1"/>
          </p:cNvSpPr>
          <p:nvPr>
            <p:ph type="title"/>
          </p:nvPr>
        </p:nvSpPr>
        <p:spPr/>
        <p:txBody>
          <a:bodyPr/>
          <a:lstStyle/>
          <a:p>
            <a:r>
              <a:rPr lang="en-GB" dirty="0"/>
              <a:t>Universe of algorithms in programming</a:t>
            </a:r>
          </a:p>
        </p:txBody>
      </p:sp>
      <p:sp>
        <p:nvSpPr>
          <p:cNvPr id="4" name="Rectangle: Rounded Corners 3">
            <a:extLst>
              <a:ext uri="{FF2B5EF4-FFF2-40B4-BE49-F238E27FC236}">
                <a16:creationId xmlns:a16="http://schemas.microsoft.com/office/drawing/2014/main" id="{14487FDC-F70D-1DEE-FAEC-B22F120135A9}"/>
              </a:ext>
            </a:extLst>
          </p:cNvPr>
          <p:cNvSpPr/>
          <p:nvPr/>
        </p:nvSpPr>
        <p:spPr>
          <a:xfrm>
            <a:off x="214489" y="158045"/>
            <a:ext cx="11796889" cy="65249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BB638DB2-490F-A81D-D78A-DF4DD0D100F6}"/>
              </a:ext>
            </a:extLst>
          </p:cNvPr>
          <p:cNvSpPr txBox="1"/>
          <p:nvPr/>
        </p:nvSpPr>
        <p:spPr>
          <a:xfrm>
            <a:off x="7337778" y="2257778"/>
            <a:ext cx="3454400" cy="1077218"/>
          </a:xfrm>
          <a:prstGeom prst="rect">
            <a:avLst/>
          </a:prstGeom>
          <a:noFill/>
        </p:spPr>
        <p:txBody>
          <a:bodyPr wrap="square" rtlCol="0">
            <a:spAutoFit/>
          </a:bodyPr>
          <a:lstStyle/>
          <a:p>
            <a:r>
              <a:rPr lang="en-GB" sz="3200" dirty="0"/>
              <a:t>All known algorithms</a:t>
            </a:r>
          </a:p>
        </p:txBody>
      </p:sp>
      <p:grpSp>
        <p:nvGrpSpPr>
          <p:cNvPr id="23" name="Group 22">
            <a:extLst>
              <a:ext uri="{FF2B5EF4-FFF2-40B4-BE49-F238E27FC236}">
                <a16:creationId xmlns:a16="http://schemas.microsoft.com/office/drawing/2014/main" id="{5DD9C83B-0B24-C75E-0CAB-C835A232EA71}"/>
              </a:ext>
            </a:extLst>
          </p:cNvPr>
          <p:cNvGrpSpPr/>
          <p:nvPr/>
        </p:nvGrpSpPr>
        <p:grpSpPr>
          <a:xfrm>
            <a:off x="1298222" y="2263422"/>
            <a:ext cx="3256844" cy="1958622"/>
            <a:chOff x="1298222" y="2263422"/>
            <a:chExt cx="3256844" cy="1958622"/>
          </a:xfrm>
        </p:grpSpPr>
        <p:sp>
          <p:nvSpPr>
            <p:cNvPr id="6" name="Oval 5">
              <a:extLst>
                <a:ext uri="{FF2B5EF4-FFF2-40B4-BE49-F238E27FC236}">
                  <a16:creationId xmlns:a16="http://schemas.microsoft.com/office/drawing/2014/main" id="{D92FE515-E83C-3C3B-D660-6972900BAB87}"/>
                </a:ext>
              </a:extLst>
            </p:cNvPr>
            <p:cNvSpPr/>
            <p:nvPr/>
          </p:nvSpPr>
          <p:spPr>
            <a:xfrm>
              <a:off x="4143022" y="3674533"/>
              <a:ext cx="412044" cy="547511"/>
            </a:xfrm>
            <a:prstGeom prst="ellipse">
              <a:avLst/>
            </a:prstGeom>
            <a:solidFill>
              <a:schemeClr val="tx2">
                <a:lumMod val="50000"/>
                <a:lumOff val="5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6444DAF-3291-CFF6-6846-43727AFE8FFC}"/>
                </a:ext>
              </a:extLst>
            </p:cNvPr>
            <p:cNvSpPr txBox="1"/>
            <p:nvPr/>
          </p:nvSpPr>
          <p:spPr>
            <a:xfrm>
              <a:off x="1298222" y="2263422"/>
              <a:ext cx="2664178" cy="1200329"/>
            </a:xfrm>
            <a:prstGeom prst="rect">
              <a:avLst/>
            </a:prstGeom>
            <a:noFill/>
          </p:spPr>
          <p:txBody>
            <a:bodyPr wrap="square" rtlCol="0">
              <a:spAutoFit/>
            </a:bodyPr>
            <a:lstStyle/>
            <a:p>
              <a:r>
                <a:rPr lang="en-GB" sz="2400" dirty="0"/>
                <a:t>What you already know (but didn’t know you know)</a:t>
              </a:r>
            </a:p>
          </p:txBody>
        </p:sp>
        <p:cxnSp>
          <p:nvCxnSpPr>
            <p:cNvPr id="16" name="Straight Connector 15">
              <a:extLst>
                <a:ext uri="{FF2B5EF4-FFF2-40B4-BE49-F238E27FC236}">
                  <a16:creationId xmlns:a16="http://schemas.microsoft.com/office/drawing/2014/main" id="{4EA5C454-5BE4-7F27-B153-7A54FD0A2380}"/>
                </a:ext>
              </a:extLst>
            </p:cNvPr>
            <p:cNvCxnSpPr>
              <a:stCxn id="13" idx="2"/>
              <a:endCxn id="6" idx="2"/>
            </p:cNvCxnSpPr>
            <p:nvPr/>
          </p:nvCxnSpPr>
          <p:spPr>
            <a:xfrm>
              <a:off x="2630311" y="3463751"/>
              <a:ext cx="1512711" cy="48453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3EEA8224-1F9B-C9FB-310D-5065E83A8355}"/>
              </a:ext>
            </a:extLst>
          </p:cNvPr>
          <p:cNvGrpSpPr/>
          <p:nvPr/>
        </p:nvGrpSpPr>
        <p:grpSpPr>
          <a:xfrm>
            <a:off x="4312356" y="3680178"/>
            <a:ext cx="3939822" cy="564444"/>
            <a:chOff x="4312356" y="3680178"/>
            <a:chExt cx="3939822" cy="564444"/>
          </a:xfrm>
        </p:grpSpPr>
        <p:sp>
          <p:nvSpPr>
            <p:cNvPr id="5" name="Oval 4">
              <a:extLst>
                <a:ext uri="{FF2B5EF4-FFF2-40B4-BE49-F238E27FC236}">
                  <a16:creationId xmlns:a16="http://schemas.microsoft.com/office/drawing/2014/main" id="{8D994B65-1108-620E-C58E-428902274DE9}"/>
                </a:ext>
              </a:extLst>
            </p:cNvPr>
            <p:cNvSpPr/>
            <p:nvPr/>
          </p:nvSpPr>
          <p:spPr>
            <a:xfrm>
              <a:off x="4312356" y="3680178"/>
              <a:ext cx="654755" cy="5644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41C323-AB84-B67C-2E5F-C0DFDD2F62CC}"/>
                </a:ext>
              </a:extLst>
            </p:cNvPr>
            <p:cNvSpPr txBox="1"/>
            <p:nvPr/>
          </p:nvSpPr>
          <p:spPr>
            <a:xfrm>
              <a:off x="5971822" y="3714044"/>
              <a:ext cx="2280356" cy="461665"/>
            </a:xfrm>
            <a:prstGeom prst="rect">
              <a:avLst/>
            </a:prstGeom>
            <a:noFill/>
          </p:spPr>
          <p:txBody>
            <a:bodyPr wrap="square" rtlCol="0">
              <a:spAutoFit/>
            </a:bodyPr>
            <a:lstStyle/>
            <a:p>
              <a:r>
                <a:rPr lang="en-GB" sz="2400" dirty="0"/>
                <a:t>What I know</a:t>
              </a:r>
            </a:p>
          </p:txBody>
        </p:sp>
        <p:cxnSp>
          <p:nvCxnSpPr>
            <p:cNvPr id="17" name="Straight Connector 16">
              <a:extLst>
                <a:ext uri="{FF2B5EF4-FFF2-40B4-BE49-F238E27FC236}">
                  <a16:creationId xmlns:a16="http://schemas.microsoft.com/office/drawing/2014/main" id="{349BEC97-9AC1-A9A6-0026-F3B63C0EE14C}"/>
                </a:ext>
              </a:extLst>
            </p:cNvPr>
            <p:cNvCxnSpPr>
              <a:cxnSpLocks/>
              <a:stCxn id="12" idx="1"/>
              <a:endCxn id="5" idx="6"/>
            </p:cNvCxnSpPr>
            <p:nvPr/>
          </p:nvCxnSpPr>
          <p:spPr>
            <a:xfrm flipH="1">
              <a:off x="4967111" y="3944877"/>
              <a:ext cx="1004711" cy="175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75758D7B-BAAF-B070-3C7F-D3E7E8DD01EC}"/>
              </a:ext>
            </a:extLst>
          </p:cNvPr>
          <p:cNvGrpSpPr/>
          <p:nvPr/>
        </p:nvGrpSpPr>
        <p:grpSpPr>
          <a:xfrm>
            <a:off x="1868311" y="3206044"/>
            <a:ext cx="2963333" cy="3088015"/>
            <a:chOff x="1868311" y="3206044"/>
            <a:chExt cx="2963333" cy="3088015"/>
          </a:xfrm>
        </p:grpSpPr>
        <p:sp>
          <p:nvSpPr>
            <p:cNvPr id="7" name="Oval 6">
              <a:extLst>
                <a:ext uri="{FF2B5EF4-FFF2-40B4-BE49-F238E27FC236}">
                  <a16:creationId xmlns:a16="http://schemas.microsoft.com/office/drawing/2014/main" id="{F5B82A13-7CCB-E423-31FC-F2AC21418A55}"/>
                </a:ext>
              </a:extLst>
            </p:cNvPr>
            <p:cNvSpPr/>
            <p:nvPr/>
          </p:nvSpPr>
          <p:spPr>
            <a:xfrm>
              <a:off x="4453467" y="3206044"/>
              <a:ext cx="378177" cy="146755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A7B0748-4BED-502A-0737-9DB1E6AF8AA2}"/>
                </a:ext>
              </a:extLst>
            </p:cNvPr>
            <p:cNvSpPr txBox="1"/>
            <p:nvPr/>
          </p:nvSpPr>
          <p:spPr>
            <a:xfrm>
              <a:off x="1868311" y="4724399"/>
              <a:ext cx="2280356" cy="1569660"/>
            </a:xfrm>
            <a:prstGeom prst="rect">
              <a:avLst/>
            </a:prstGeom>
            <a:noFill/>
          </p:spPr>
          <p:txBody>
            <a:bodyPr wrap="square" rtlCol="0">
              <a:spAutoFit/>
            </a:bodyPr>
            <a:lstStyle/>
            <a:p>
              <a:r>
                <a:rPr lang="en-GB" sz="2400" dirty="0"/>
                <a:t>What they might ask you about at interview</a:t>
              </a:r>
            </a:p>
          </p:txBody>
        </p:sp>
        <p:cxnSp>
          <p:nvCxnSpPr>
            <p:cNvPr id="20" name="Straight Connector 19">
              <a:extLst>
                <a:ext uri="{FF2B5EF4-FFF2-40B4-BE49-F238E27FC236}">
                  <a16:creationId xmlns:a16="http://schemas.microsoft.com/office/drawing/2014/main" id="{E738DF4B-23D3-49AD-D82F-17ABF3B8DDA5}"/>
                </a:ext>
              </a:extLst>
            </p:cNvPr>
            <p:cNvCxnSpPr>
              <a:cxnSpLocks/>
              <a:stCxn id="14" idx="3"/>
              <a:endCxn id="7" idx="4"/>
            </p:cNvCxnSpPr>
            <p:nvPr/>
          </p:nvCxnSpPr>
          <p:spPr>
            <a:xfrm flipV="1">
              <a:off x="4148667" y="4673600"/>
              <a:ext cx="493889" cy="83562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89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First look at Sorting</a:t>
            </a:r>
          </a:p>
        </p:txBody>
      </p:sp>
      <p:sp>
        <p:nvSpPr>
          <p:cNvPr id="6" name="Content Placeholder 5">
            <a:extLst>
              <a:ext uri="{FF2B5EF4-FFF2-40B4-BE49-F238E27FC236}">
                <a16:creationId xmlns:a16="http://schemas.microsoft.com/office/drawing/2014/main" id="{6CBC69DE-F75D-FEDD-DB5D-94CAD9424640}"/>
              </a:ext>
            </a:extLst>
          </p:cNvPr>
          <p:cNvSpPr>
            <a:spLocks noGrp="1"/>
          </p:cNvSpPr>
          <p:nvPr>
            <p:ph idx="1"/>
          </p:nvPr>
        </p:nvSpPr>
        <p:spPr/>
        <p:txBody>
          <a:bodyPr>
            <a:normAutofit lnSpcReduction="10000"/>
          </a:bodyPr>
          <a:lstStyle/>
          <a:p>
            <a:r>
              <a:rPr lang="en-GB" dirty="0"/>
              <a:t>The problem:</a:t>
            </a:r>
          </a:p>
          <a:p>
            <a:pPr lvl="1"/>
            <a:r>
              <a:rPr lang="en-GB" b="1" dirty="0"/>
              <a:t>[3,4,1,5,2].sort() </a:t>
            </a:r>
            <a:r>
              <a:rPr lang="en-GB" dirty="0"/>
              <a:t>should equal </a:t>
            </a:r>
            <a:r>
              <a:rPr lang="en-GB" b="1" dirty="0"/>
              <a:t>[1,2,3,4,5]</a:t>
            </a:r>
          </a:p>
          <a:p>
            <a:r>
              <a:rPr lang="en-GB" dirty="0"/>
              <a:t>As well as just sorting, many programming solutions depend on the result of a sort function:</a:t>
            </a:r>
          </a:p>
          <a:p>
            <a:pPr lvl="1"/>
            <a:r>
              <a:rPr lang="en-GB" dirty="0"/>
              <a:t>find</a:t>
            </a:r>
          </a:p>
          <a:p>
            <a:pPr lvl="1"/>
            <a:r>
              <a:rPr lang="en-GB" dirty="0"/>
              <a:t>check for missing item</a:t>
            </a:r>
          </a:p>
          <a:p>
            <a:pPr lvl="1"/>
            <a:r>
              <a:rPr lang="en-GB" dirty="0"/>
              <a:t>compare (sets)</a:t>
            </a:r>
          </a:p>
          <a:p>
            <a:r>
              <a:rPr lang="en-GB" dirty="0"/>
              <a:t>We’ll briefly look today at animations of a simple algorithm and a more complex one:</a:t>
            </a:r>
          </a:p>
          <a:p>
            <a:pPr lvl="1"/>
            <a:r>
              <a:rPr lang="en-GB" dirty="0"/>
              <a:t>Insertion sort</a:t>
            </a:r>
          </a:p>
          <a:p>
            <a:pPr lvl="1"/>
            <a:r>
              <a:rPr lang="en-GB" dirty="0"/>
              <a:t>Merge sort</a:t>
            </a:r>
          </a:p>
        </p:txBody>
      </p:sp>
    </p:spTree>
    <p:extLst>
      <p:ext uri="{BB962C8B-B14F-4D97-AF65-F5344CB8AC3E}">
        <p14:creationId xmlns:p14="http://schemas.microsoft.com/office/powerpoint/2010/main" val="51052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5"/>
          <a:stretch>
            <a:fillRect/>
          </a:stretch>
        </p:blipFill>
        <p:spPr>
          <a:xfrm>
            <a:off x="333375" y="1289050"/>
            <a:ext cx="6467475"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6"/>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9AC-F981-DB8D-41A1-3537B4E9BCA6}"/>
              </a:ext>
            </a:extLst>
          </p:cNvPr>
          <p:cNvSpPr>
            <a:spLocks noGrp="1"/>
          </p:cNvSpPr>
          <p:nvPr>
            <p:ph type="title"/>
          </p:nvPr>
        </p:nvSpPr>
        <p:spPr/>
        <p:txBody>
          <a:bodyPr/>
          <a:lstStyle/>
          <a:p>
            <a:r>
              <a:rPr lang="en-GB" dirty="0"/>
              <a:t>A </a:t>
            </a:r>
            <a:r>
              <a:rPr lang="en-GB" dirty="0" err="1"/>
              <a:t>Bootcamper’s</a:t>
            </a:r>
            <a:r>
              <a:rPr lang="en-GB" dirty="0"/>
              <a:t> dream…</a:t>
            </a:r>
          </a:p>
        </p:txBody>
      </p:sp>
      <p:sp>
        <p:nvSpPr>
          <p:cNvPr id="3" name="Content Placeholder 2">
            <a:extLst>
              <a:ext uri="{FF2B5EF4-FFF2-40B4-BE49-F238E27FC236}">
                <a16:creationId xmlns:a16="http://schemas.microsoft.com/office/drawing/2014/main" id="{A550FAB0-90A8-8A91-F380-517B81388617}"/>
              </a:ext>
            </a:extLst>
          </p:cNvPr>
          <p:cNvSpPr>
            <a:spLocks noGrp="1"/>
          </p:cNvSpPr>
          <p:nvPr>
            <p:ph idx="1"/>
          </p:nvPr>
        </p:nvSpPr>
        <p:spPr/>
        <p:txBody>
          <a:bodyPr>
            <a:normAutofit lnSpcReduction="10000"/>
          </a:bodyPr>
          <a:lstStyle/>
          <a:p>
            <a:r>
              <a:rPr lang="en-GB" dirty="0"/>
              <a:t>Interviewer:</a:t>
            </a:r>
          </a:p>
          <a:p>
            <a:pPr lvl="1"/>
            <a:r>
              <a:rPr lang="en-GB" dirty="0"/>
              <a:t>How do you sort this array of numbers?</a:t>
            </a:r>
          </a:p>
          <a:p>
            <a:pPr lvl="1"/>
            <a:r>
              <a:rPr lang="en-GB" dirty="0"/>
              <a:t>Let </a:t>
            </a:r>
            <a:r>
              <a:rPr lang="en-GB" dirty="0" err="1"/>
              <a:t>myArray</a:t>
            </a:r>
            <a:r>
              <a:rPr lang="en-GB" dirty="0"/>
              <a:t> = [34, 939, 30, -3, 32, -920, 344, 344, 12…];</a:t>
            </a:r>
          </a:p>
          <a:p>
            <a:r>
              <a:rPr lang="en-GB" dirty="0" err="1"/>
              <a:t>Bootcamper</a:t>
            </a:r>
            <a:r>
              <a:rPr lang="en-GB" dirty="0"/>
              <a:t>:</a:t>
            </a:r>
          </a:p>
          <a:p>
            <a:pPr lvl="1"/>
            <a:r>
              <a:rPr lang="en-GB" dirty="0"/>
              <a:t>Easy!</a:t>
            </a:r>
          </a:p>
          <a:p>
            <a:pPr lvl="1"/>
            <a:r>
              <a:rPr lang="en-GB" dirty="0"/>
              <a:t>Call </a:t>
            </a:r>
            <a:r>
              <a:rPr lang="en-GB" dirty="0" err="1"/>
              <a:t>myArray.sort</a:t>
            </a:r>
            <a:r>
              <a:rPr lang="en-GB" dirty="0"/>
              <a:t>()</a:t>
            </a:r>
          </a:p>
          <a:p>
            <a:pPr lvl="1"/>
            <a:endParaRPr lang="en-GB" dirty="0"/>
          </a:p>
          <a:p>
            <a:pPr lvl="1"/>
            <a:r>
              <a:rPr lang="en-GB" dirty="0"/>
              <a:t>Time for MY questions now:</a:t>
            </a:r>
          </a:p>
          <a:p>
            <a:pPr lvl="2"/>
            <a:r>
              <a:rPr lang="en-GB" dirty="0"/>
              <a:t>What’s my starting salary?</a:t>
            </a:r>
          </a:p>
          <a:p>
            <a:pPr lvl="2"/>
            <a:r>
              <a:rPr lang="en-GB" dirty="0"/>
              <a:t>How many days holiday?</a:t>
            </a:r>
          </a:p>
          <a:p>
            <a:pPr lvl="2"/>
            <a:r>
              <a:rPr lang="en-GB" dirty="0"/>
              <a:t>Parking space?</a:t>
            </a:r>
          </a:p>
        </p:txBody>
      </p:sp>
      <p:pic>
        <p:nvPicPr>
          <p:cNvPr id="5" name="Picture 4">
            <a:extLst>
              <a:ext uri="{FF2B5EF4-FFF2-40B4-BE49-F238E27FC236}">
                <a16:creationId xmlns:a16="http://schemas.microsoft.com/office/drawing/2014/main" id="{CAF3FEAC-5C78-04C3-DBFB-2107CB25C445}"/>
              </a:ext>
            </a:extLst>
          </p:cNvPr>
          <p:cNvPicPr>
            <a:picLocks noChangeAspect="1"/>
          </p:cNvPicPr>
          <p:nvPr/>
        </p:nvPicPr>
        <p:blipFill>
          <a:blip r:embed="rId3"/>
          <a:stretch>
            <a:fillRect/>
          </a:stretch>
        </p:blipFill>
        <p:spPr>
          <a:xfrm>
            <a:off x="9019000" y="277025"/>
            <a:ext cx="2811051" cy="2962263"/>
          </a:xfrm>
          <a:prstGeom prst="rect">
            <a:avLst/>
          </a:prstGeom>
        </p:spPr>
      </p:pic>
    </p:spTree>
    <p:extLst>
      <p:ext uri="{BB962C8B-B14F-4D97-AF65-F5344CB8AC3E}">
        <p14:creationId xmlns:p14="http://schemas.microsoft.com/office/powerpoint/2010/main" val="26545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5"/>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Process 137">
            <a:extLst>
              <a:ext uri="{FF2B5EF4-FFF2-40B4-BE49-F238E27FC236}">
                <a16:creationId xmlns:a16="http://schemas.microsoft.com/office/drawing/2014/main" id="{8764222E-101E-1D95-5D0D-DAF1AB2C48C0}"/>
              </a:ext>
            </a:extLst>
          </p:cNvPr>
          <p:cNvSpPr/>
          <p:nvPr/>
        </p:nvSpPr>
        <p:spPr>
          <a:xfrm>
            <a:off x="6955941" y="3997161"/>
            <a:ext cx="1270535" cy="11860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A</a:t>
            </a:r>
            <a:endParaRPr lang="en-GB" dirty="0"/>
          </a:p>
        </p:txBody>
      </p:sp>
      <p:sp>
        <p:nvSpPr>
          <p:cNvPr id="146" name="Flowchart: Process 145">
            <a:extLst>
              <a:ext uri="{FF2B5EF4-FFF2-40B4-BE49-F238E27FC236}">
                <a16:creationId xmlns:a16="http://schemas.microsoft.com/office/drawing/2014/main" id="{24A66C03-A194-6AB3-73E8-01A66C0AA470}"/>
              </a:ext>
            </a:extLst>
          </p:cNvPr>
          <p:cNvSpPr/>
          <p:nvPr/>
        </p:nvSpPr>
        <p:spPr>
          <a:xfrm>
            <a:off x="10063763" y="4710831"/>
            <a:ext cx="1488872" cy="9542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recursion B</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9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924-7531-F59D-7B6D-33C3E47226A5}"/>
              </a:ext>
            </a:extLst>
          </p:cNvPr>
          <p:cNvSpPr>
            <a:spLocks noGrp="1"/>
          </p:cNvSpPr>
          <p:nvPr>
            <p:ph type="title"/>
          </p:nvPr>
        </p:nvSpPr>
        <p:spPr/>
        <p:txBody>
          <a:bodyPr/>
          <a:lstStyle/>
          <a:p>
            <a:r>
              <a:rPr lang="en-GB" dirty="0"/>
              <a:t>Pseudocode: recursive function call</a:t>
            </a:r>
          </a:p>
        </p:txBody>
      </p:sp>
      <p:sp>
        <p:nvSpPr>
          <p:cNvPr id="3" name="Content Placeholder 2">
            <a:extLst>
              <a:ext uri="{FF2B5EF4-FFF2-40B4-BE49-F238E27FC236}">
                <a16:creationId xmlns:a16="http://schemas.microsoft.com/office/drawing/2014/main" id="{7CB0FC51-89BB-8F6E-476E-FE56DB67FC0A}"/>
              </a:ext>
            </a:extLst>
          </p:cNvPr>
          <p:cNvSpPr>
            <a:spLocks noGrp="1"/>
          </p:cNvSpPr>
          <p:nvPr>
            <p:ph idx="1"/>
          </p:nvPr>
        </p:nvSpPr>
        <p:spPr>
          <a:xfrm>
            <a:off x="838200" y="1371600"/>
            <a:ext cx="10515600" cy="5078895"/>
          </a:xfrm>
        </p:spPr>
        <p:txBody>
          <a:bodyPr>
            <a:normAutofit fontScale="92500" lnSpcReduction="20000"/>
          </a:bodyPr>
          <a:lstStyle/>
          <a:p>
            <a:pPr marL="0" indent="0">
              <a:buNone/>
            </a:pPr>
            <a:r>
              <a:rPr lang="en-GB" sz="2400" dirty="0">
                <a:latin typeface="Cascadia Code" panose="020B0609020000020004" pitchFamily="49" charset="0"/>
                <a:cs typeface="Cascadia Code" panose="020B0609020000020004" pitchFamily="49" charset="0"/>
              </a:rPr>
              <a:t>function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end) { // start, end of sub-array</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(start == end) return; // can’t go on forever</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if (end – start == 2) { // last recursion</a:t>
            </a:r>
          </a:p>
          <a:p>
            <a:pPr marL="0" indent="0">
              <a:buNone/>
            </a:pPr>
            <a:r>
              <a:rPr lang="en-GB" sz="2400" dirty="0">
                <a:latin typeface="Cascadia Code" panose="020B0609020000020004" pitchFamily="49" charset="0"/>
                <a:cs typeface="Cascadia Code" panose="020B0609020000020004" pitchFamily="49" charset="0"/>
              </a:rPr>
              <a:t>		swap (start, end);</a:t>
            </a:r>
          </a:p>
          <a:p>
            <a:pPr marL="0" indent="0">
              <a:buNone/>
            </a:pPr>
            <a:r>
              <a:rPr lang="en-GB" sz="2400" dirty="0">
                <a:latin typeface="Cascadia Code" panose="020B0609020000020004" pitchFamily="49" charset="0"/>
                <a:cs typeface="Cascadia Code" panose="020B0609020000020004" pitchFamily="49" charset="0"/>
              </a:rPr>
              <a:t>		return;</a:t>
            </a:r>
          </a:p>
          <a:p>
            <a:pPr marL="0" indent="0">
              <a:buNone/>
            </a:pPr>
            <a:r>
              <a:rPr lang="en-GB" sz="2400" dirty="0">
                <a:latin typeface="Cascadia Code" panose="020B0609020000020004" pitchFamily="49" charset="0"/>
                <a:cs typeface="Cascadia Code" panose="020B0609020000020004" pitchFamily="49" charset="0"/>
              </a:rPr>
              <a:t>	}</a:t>
            </a:r>
          </a:p>
          <a:p>
            <a:pPr marL="0" indent="0">
              <a:buNone/>
            </a:pPr>
            <a:endParaRPr lang="en-GB" sz="2400" dirty="0">
              <a:latin typeface="Cascadia Code" panose="020B0609020000020004" pitchFamily="49" charset="0"/>
              <a:cs typeface="Cascadia Code" panose="020B0609020000020004" pitchFamily="49" charset="0"/>
            </a:endParaRPr>
          </a:p>
          <a:p>
            <a:pPr marL="0" indent="0">
              <a:buNone/>
            </a:pPr>
            <a:r>
              <a:rPr lang="en-GB" sz="2400" dirty="0">
                <a:latin typeface="Cascadia Code" panose="020B0609020000020004" pitchFamily="49" charset="0"/>
                <a:cs typeface="Cascadia Code" panose="020B0609020000020004" pitchFamily="49" charset="0"/>
              </a:rPr>
              <a:t>	divider = </a:t>
            </a:r>
            <a:r>
              <a:rPr lang="en-GB" sz="2400" dirty="0" err="1">
                <a:latin typeface="Cascadia Code" panose="020B0609020000020004" pitchFamily="49" charset="0"/>
                <a:cs typeface="Cascadia Code" panose="020B0609020000020004" pitchFamily="49" charset="0"/>
              </a:rPr>
              <a:t>somewhere_in_between_start_end</a:t>
            </a:r>
            <a:r>
              <a:rPr lang="en-GB" sz="2400" dirty="0">
                <a:latin typeface="Cascadia Code" panose="020B0609020000020004" pitchFamily="49" charset="0"/>
                <a:cs typeface="Cascadia Code" panose="020B0609020000020004" pitchFamily="49" charset="0"/>
              </a:rPr>
              <a:t>(start, end)</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(start, divider);</a:t>
            </a:r>
          </a:p>
          <a:p>
            <a:pPr marL="0" indent="0">
              <a:buNone/>
            </a:pPr>
            <a:r>
              <a:rPr lang="en-GB" sz="2400" dirty="0">
                <a:latin typeface="Cascadia Code" panose="020B0609020000020004" pitchFamily="49" charset="0"/>
                <a:cs typeface="Cascadia Code" panose="020B0609020000020004" pitchFamily="49" charset="0"/>
              </a:rPr>
              <a:t>	</a:t>
            </a:r>
            <a:r>
              <a:rPr lang="en-GB" sz="2400" b="1" dirty="0">
                <a:latin typeface="Cascadia Code" panose="020B0609020000020004" pitchFamily="49" charset="0"/>
                <a:cs typeface="Cascadia Code" panose="020B0609020000020004" pitchFamily="49" charset="0"/>
              </a:rPr>
              <a:t>merge</a:t>
            </a:r>
            <a:r>
              <a:rPr lang="en-GB" sz="2400" dirty="0">
                <a:latin typeface="Cascadia Code" panose="020B0609020000020004" pitchFamily="49" charset="0"/>
                <a:cs typeface="Cascadia Code" panose="020B0609020000020004" pitchFamily="49" charset="0"/>
              </a:rPr>
              <a:t> (divider, start);</a:t>
            </a:r>
          </a:p>
          <a:p>
            <a:pPr marL="0" indent="0">
              <a:buNone/>
            </a:pPr>
            <a:r>
              <a:rPr lang="en-GB" sz="2400" dirty="0"/>
              <a:t>}</a:t>
            </a:r>
          </a:p>
        </p:txBody>
      </p:sp>
    </p:spTree>
    <p:extLst>
      <p:ext uri="{BB962C8B-B14F-4D97-AF65-F5344CB8AC3E}">
        <p14:creationId xmlns:p14="http://schemas.microsoft.com/office/powerpoint/2010/main" val="1076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normAutofit/>
          </a:bodyPr>
          <a:lstStyle/>
          <a:p>
            <a:r>
              <a:rPr lang="en-GB" dirty="0"/>
              <a:t>Appreciating the art of algorithms</a:t>
            </a:r>
            <a:br>
              <a:rPr lang="en-GB" dirty="0"/>
            </a:br>
            <a:r>
              <a:rPr lang="en-GB" sz="3200" dirty="0"/>
              <a:t>A look ahead to the next workshop</a:t>
            </a:r>
            <a:endParaRPr lang="en-GB" dirty="0"/>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011088" y="4282915"/>
            <a:ext cx="3762375" cy="1412874"/>
          </a:xfrm>
        </p:spPr>
        <p:txBody>
          <a:bodyPr>
            <a:normAutofit fontScale="92500"/>
          </a:bodyPr>
          <a:lstStyle/>
          <a:p>
            <a:pPr marL="0" indent="0">
              <a:buNone/>
            </a:pPr>
            <a:r>
              <a:rPr lang="en-GB" sz="1800" dirty="0"/>
              <a:t>Do they cope with enormous inputs?</a:t>
            </a:r>
          </a:p>
          <a:p>
            <a:pPr marL="0" indent="0">
              <a:buNone/>
            </a:pPr>
            <a:r>
              <a:rPr lang="en-GB" sz="1800" dirty="0"/>
              <a:t>Memory usage</a:t>
            </a:r>
          </a:p>
          <a:p>
            <a:pPr marL="0" indent="0">
              <a:buNone/>
            </a:pPr>
            <a:r>
              <a:rPr lang="en-GB" sz="1800" dirty="0"/>
              <a:t>Can they be multi-threaded?</a:t>
            </a:r>
          </a:p>
          <a:p>
            <a:pPr marL="0" indent="0">
              <a:buNone/>
            </a:pPr>
            <a:r>
              <a:rPr lang="en-GB" sz="1800" dirty="0"/>
              <a:t>Programming complexity</a:t>
            </a:r>
          </a:p>
          <a:p>
            <a:endParaRPr lang="en-GB" dirty="0"/>
          </a:p>
        </p:txBody>
      </p:sp>
      <p:pic>
        <p:nvPicPr>
          <p:cNvPr id="5" name="Picture 4">
            <a:extLst>
              <a:ext uri="{FF2B5EF4-FFF2-40B4-BE49-F238E27FC236}">
                <a16:creationId xmlns:a16="http://schemas.microsoft.com/office/drawing/2014/main" id="{C71DD7C1-7F35-FCBE-C15E-D9B71D4C0290}"/>
              </a:ext>
            </a:extLst>
          </p:cNvPr>
          <p:cNvPicPr>
            <a:picLocks noChangeAspect="1"/>
          </p:cNvPicPr>
          <p:nvPr/>
        </p:nvPicPr>
        <p:blipFill>
          <a:blip r:embed="rId3"/>
          <a:stretch>
            <a:fillRect/>
          </a:stretch>
        </p:blipFill>
        <p:spPr>
          <a:xfrm>
            <a:off x="5501426" y="2988220"/>
            <a:ext cx="1714739" cy="2076740"/>
          </a:xfrm>
          <a:prstGeom prst="rect">
            <a:avLst/>
          </a:prstGeom>
        </p:spPr>
      </p:pic>
      <p:pic>
        <p:nvPicPr>
          <p:cNvPr id="7" name="Picture 6">
            <a:extLst>
              <a:ext uri="{FF2B5EF4-FFF2-40B4-BE49-F238E27FC236}">
                <a16:creationId xmlns:a16="http://schemas.microsoft.com/office/drawing/2014/main" id="{B00C43AF-6A43-DA39-318F-3F60C03A6906}"/>
              </a:ext>
            </a:extLst>
          </p:cNvPr>
          <p:cNvPicPr>
            <a:picLocks noChangeAspect="1"/>
          </p:cNvPicPr>
          <p:nvPr/>
        </p:nvPicPr>
        <p:blipFill>
          <a:blip r:embed="rId4"/>
          <a:stretch>
            <a:fillRect/>
          </a:stretch>
        </p:blipFill>
        <p:spPr>
          <a:xfrm>
            <a:off x="1114306" y="3412725"/>
            <a:ext cx="3592197" cy="1535596"/>
          </a:xfrm>
          <a:prstGeom prst="rect">
            <a:avLst/>
          </a:prstGeom>
        </p:spPr>
      </p:pic>
      <p:pic>
        <p:nvPicPr>
          <p:cNvPr id="9" name="Picture 8">
            <a:extLst>
              <a:ext uri="{FF2B5EF4-FFF2-40B4-BE49-F238E27FC236}">
                <a16:creationId xmlns:a16="http://schemas.microsoft.com/office/drawing/2014/main" id="{33DCBFE1-FB8C-770D-BD04-881D601BBD9E}"/>
              </a:ext>
            </a:extLst>
          </p:cNvPr>
          <p:cNvPicPr>
            <a:picLocks noChangeAspect="1"/>
          </p:cNvPicPr>
          <p:nvPr/>
        </p:nvPicPr>
        <p:blipFill>
          <a:blip r:embed="rId5"/>
          <a:stretch>
            <a:fillRect/>
          </a:stretch>
        </p:blipFill>
        <p:spPr>
          <a:xfrm>
            <a:off x="8657178" y="1617612"/>
            <a:ext cx="2050654" cy="2467278"/>
          </a:xfrm>
          <a:prstGeom prst="rect">
            <a:avLst/>
          </a:prstGeom>
        </p:spPr>
      </p:pic>
      <p:sp>
        <p:nvSpPr>
          <p:cNvPr id="11" name="TextBox 10">
            <a:extLst>
              <a:ext uri="{FF2B5EF4-FFF2-40B4-BE49-F238E27FC236}">
                <a16:creationId xmlns:a16="http://schemas.microsoft.com/office/drawing/2014/main" id="{FE386F02-1E65-8F5D-9704-A84D97718A6A}"/>
              </a:ext>
            </a:extLst>
          </p:cNvPr>
          <p:cNvSpPr txBox="1"/>
          <p:nvPr/>
        </p:nvSpPr>
        <p:spPr>
          <a:xfrm>
            <a:off x="1046922" y="1828711"/>
            <a:ext cx="4305300" cy="1477328"/>
          </a:xfrm>
          <a:prstGeom prst="rect">
            <a:avLst/>
          </a:prstGeom>
          <a:noFill/>
        </p:spPr>
        <p:txBody>
          <a:bodyPr wrap="square">
            <a:spAutoFit/>
          </a:bodyPr>
          <a:lstStyle/>
          <a:p>
            <a:r>
              <a:rPr lang="en-GB" dirty="0"/>
              <a:t>What does the input data look like?</a:t>
            </a:r>
          </a:p>
          <a:p>
            <a:pPr marL="285750" indent="-285750">
              <a:buFont typeface="Arial" panose="020B0604020202020204" pitchFamily="34" charset="0"/>
              <a:buChar char="•"/>
            </a:pPr>
            <a:r>
              <a:rPr lang="en-GB" dirty="0"/>
              <a:t>nearly sorted already</a:t>
            </a:r>
          </a:p>
          <a:p>
            <a:pPr marL="285750" indent="-285750">
              <a:buFont typeface="Arial" panose="020B0604020202020204" pitchFamily="34" charset="0"/>
              <a:buChar char="•"/>
            </a:pPr>
            <a:r>
              <a:rPr lang="en-GB" dirty="0"/>
              <a:t>finite vocabulary (true/false, days of week, currency code)</a:t>
            </a:r>
          </a:p>
          <a:p>
            <a:pPr marL="285750" indent="-285750">
              <a:buFont typeface="Arial" panose="020B0604020202020204" pitchFamily="34" charset="0"/>
              <a:buChar char="•"/>
            </a:pPr>
            <a:r>
              <a:rPr lang="en-GB" dirty="0"/>
              <a:t>it’s actually changing all the time!</a:t>
            </a:r>
          </a:p>
        </p:txBody>
      </p:sp>
      <p:sp>
        <p:nvSpPr>
          <p:cNvPr id="13" name="TextBox 12">
            <a:extLst>
              <a:ext uri="{FF2B5EF4-FFF2-40B4-BE49-F238E27FC236}">
                <a16:creationId xmlns:a16="http://schemas.microsoft.com/office/drawing/2014/main" id="{FE2A35E5-1FCD-A463-CB06-572D31F71932}"/>
              </a:ext>
            </a:extLst>
          </p:cNvPr>
          <p:cNvSpPr txBox="1"/>
          <p:nvPr/>
        </p:nvSpPr>
        <p:spPr>
          <a:xfrm>
            <a:off x="5178287" y="1821351"/>
            <a:ext cx="3038475" cy="923330"/>
          </a:xfrm>
          <a:prstGeom prst="rect">
            <a:avLst/>
          </a:prstGeom>
          <a:noFill/>
        </p:spPr>
        <p:txBody>
          <a:bodyPr wrap="square">
            <a:spAutoFit/>
          </a:bodyPr>
          <a:lstStyle/>
          <a:p>
            <a:r>
              <a:rPr lang="en-GB" dirty="0"/>
              <a:t>What output is required?</a:t>
            </a:r>
          </a:p>
          <a:p>
            <a:pPr marL="285750" indent="-285750">
              <a:buFont typeface="Arial" panose="020B0604020202020204" pitchFamily="34" charset="0"/>
              <a:buChar char="•"/>
            </a:pPr>
            <a:r>
              <a:rPr lang="en-GB" dirty="0"/>
              <a:t>just the first few</a:t>
            </a:r>
          </a:p>
          <a:p>
            <a:pPr marL="285750" indent="-285750">
              <a:buFont typeface="Arial" panose="020B0604020202020204" pitchFamily="34" charset="0"/>
              <a:buChar char="•"/>
            </a:pPr>
            <a:r>
              <a:rPr lang="en-GB" dirty="0"/>
              <a:t>just the comparison key</a:t>
            </a:r>
          </a:p>
        </p:txBody>
      </p:sp>
      <p:sp>
        <p:nvSpPr>
          <p:cNvPr id="16" name="TextBox 15">
            <a:extLst>
              <a:ext uri="{FF2B5EF4-FFF2-40B4-BE49-F238E27FC236}">
                <a16:creationId xmlns:a16="http://schemas.microsoft.com/office/drawing/2014/main" id="{F78F676F-32AE-50A5-C289-0FF6656BB8AE}"/>
              </a:ext>
            </a:extLst>
          </p:cNvPr>
          <p:cNvSpPr txBox="1"/>
          <p:nvPr/>
        </p:nvSpPr>
        <p:spPr>
          <a:xfrm>
            <a:off x="1046922" y="5360560"/>
            <a:ext cx="3886200" cy="646331"/>
          </a:xfrm>
          <a:prstGeom prst="rect">
            <a:avLst/>
          </a:prstGeom>
          <a:noFill/>
        </p:spPr>
        <p:txBody>
          <a:bodyPr wrap="square">
            <a:spAutoFit/>
          </a:bodyPr>
          <a:lstStyle/>
          <a:p>
            <a:r>
              <a:rPr lang="en-GB" dirty="0"/>
              <a:t>Is the compare function expensive to call?</a:t>
            </a:r>
          </a:p>
        </p:txBody>
      </p:sp>
      <p:sp>
        <p:nvSpPr>
          <p:cNvPr id="17" name="TextBox 16">
            <a:extLst>
              <a:ext uri="{FF2B5EF4-FFF2-40B4-BE49-F238E27FC236}">
                <a16:creationId xmlns:a16="http://schemas.microsoft.com/office/drawing/2014/main" id="{B2324B8A-E18B-F899-60E5-DE4A73D69CD7}"/>
              </a:ext>
            </a:extLst>
          </p:cNvPr>
          <p:cNvSpPr txBox="1"/>
          <p:nvPr/>
        </p:nvSpPr>
        <p:spPr>
          <a:xfrm>
            <a:off x="4979919" y="5977802"/>
            <a:ext cx="3533775" cy="646331"/>
          </a:xfrm>
          <a:prstGeom prst="rect">
            <a:avLst/>
          </a:prstGeom>
          <a:noFill/>
        </p:spPr>
        <p:txBody>
          <a:bodyPr wrap="square">
            <a:spAutoFit/>
          </a:bodyPr>
          <a:lstStyle/>
          <a:p>
            <a:r>
              <a:rPr lang="en-GB" dirty="0"/>
              <a:t>Is copy/Move and expensive operation?</a:t>
            </a:r>
          </a:p>
        </p:txBody>
      </p:sp>
    </p:spTree>
    <p:extLst>
      <p:ext uri="{BB962C8B-B14F-4D97-AF65-F5344CB8AC3E}">
        <p14:creationId xmlns:p14="http://schemas.microsoft.com/office/powerpoint/2010/main" val="10078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Takeaways</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You don’t need to know programming to learn algorithms</a:t>
            </a:r>
          </a:p>
          <a:p>
            <a:r>
              <a:rPr lang="en-GB" dirty="0"/>
              <a:t>Many jobs in IT involve spending the VAST majority of the time developing algorithms, not programs</a:t>
            </a:r>
          </a:p>
          <a:p>
            <a:r>
              <a:rPr lang="en-GB" dirty="0"/>
              <a:t>Programming is just a tool, the solution to the business problem is in the algorithm</a:t>
            </a:r>
          </a:p>
          <a:p>
            <a:r>
              <a:rPr lang="en-GB" dirty="0"/>
              <a:t>The </a:t>
            </a:r>
            <a:r>
              <a:rPr lang="en-GB" b="1" i="1" dirty="0"/>
              <a:t>I</a:t>
            </a:r>
            <a:r>
              <a:rPr lang="en-GB" dirty="0"/>
              <a:t> in </a:t>
            </a:r>
            <a:r>
              <a:rPr lang="en-GB" b="1" i="1" dirty="0"/>
              <a:t>IT</a:t>
            </a:r>
            <a:r>
              <a:rPr lang="en-GB" dirty="0"/>
              <a:t> stands for </a:t>
            </a:r>
            <a:r>
              <a:rPr lang="en-GB" b="1" i="1" dirty="0"/>
              <a:t>Information</a:t>
            </a:r>
            <a:r>
              <a:rPr lang="en-GB" dirty="0"/>
              <a:t>, NOT </a:t>
            </a:r>
            <a:r>
              <a:rPr lang="en-GB" b="1" i="1" dirty="0"/>
              <a:t>Programming</a:t>
            </a:r>
            <a:r>
              <a:rPr lang="en-GB" dirty="0"/>
              <a:t>:</a:t>
            </a:r>
          </a:p>
          <a:p>
            <a:pPr marL="457200" lvl="1" indent="0">
              <a:buNone/>
            </a:pPr>
            <a:r>
              <a:rPr lang="en-GB" dirty="0"/>
              <a:t>i.e.</a:t>
            </a:r>
          </a:p>
          <a:p>
            <a:pPr lvl="1"/>
            <a:r>
              <a:rPr lang="en-GB" dirty="0"/>
              <a:t>Given this information, what do I do next ?</a:t>
            </a:r>
          </a:p>
          <a:p>
            <a:pPr lvl="1"/>
            <a:r>
              <a:rPr lang="en-GB" dirty="0"/>
              <a:t>You won’t find the answer at </a:t>
            </a:r>
            <a:r>
              <a:rPr lang="en-GB" dirty="0">
                <a:hlinkClick r:id="rId3"/>
              </a:rPr>
              <a:t>https://javascript.info/</a:t>
            </a:r>
            <a:r>
              <a:rPr lang="en-GB" dirty="0"/>
              <a:t> !</a:t>
            </a:r>
          </a:p>
        </p:txBody>
      </p:sp>
    </p:spTree>
    <p:extLst>
      <p:ext uri="{BB962C8B-B14F-4D97-AF65-F5344CB8AC3E}">
        <p14:creationId xmlns:p14="http://schemas.microsoft.com/office/powerpoint/2010/main" val="6416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199" y="365125"/>
            <a:ext cx="7515225" cy="1325563"/>
          </a:xfrm>
        </p:spPr>
        <p:txBody>
          <a:bodyPr>
            <a:normAutofit/>
          </a:bodyPr>
          <a:lstStyle/>
          <a:p>
            <a:r>
              <a:rPr lang="en-GB" dirty="0"/>
              <a:t>Homework Challenge</a:t>
            </a:r>
            <a:br>
              <a:rPr lang="en-GB" dirty="0"/>
            </a:br>
            <a:r>
              <a:rPr lang="en-GB" sz="2000" dirty="0"/>
              <a:t>Beat the Rock-Paper-Scissors Bot</a:t>
            </a:r>
            <a:endParaRPr lang="en-GB" dirty="0"/>
          </a:p>
        </p:txBody>
      </p:sp>
      <p:pic>
        <p:nvPicPr>
          <p:cNvPr id="6" name="Picture 5">
            <a:extLst>
              <a:ext uri="{FF2B5EF4-FFF2-40B4-BE49-F238E27FC236}">
                <a16:creationId xmlns:a16="http://schemas.microsoft.com/office/drawing/2014/main" id="{1381DB55-7D1D-0021-BB43-B57602FEEE09}"/>
              </a:ext>
            </a:extLst>
          </p:cNvPr>
          <p:cNvPicPr>
            <a:picLocks noChangeAspect="1"/>
          </p:cNvPicPr>
          <p:nvPr/>
        </p:nvPicPr>
        <p:blipFill>
          <a:blip r:embed="rId2"/>
          <a:stretch>
            <a:fillRect/>
          </a:stretch>
        </p:blipFill>
        <p:spPr>
          <a:xfrm>
            <a:off x="8298473" y="771525"/>
            <a:ext cx="3583989" cy="2276475"/>
          </a:xfrm>
          <a:prstGeom prst="rect">
            <a:avLst/>
          </a:prstGeom>
        </p:spPr>
      </p:pic>
      <p:sp>
        <p:nvSpPr>
          <p:cNvPr id="7" name="TextBox 6">
            <a:extLst>
              <a:ext uri="{FF2B5EF4-FFF2-40B4-BE49-F238E27FC236}">
                <a16:creationId xmlns:a16="http://schemas.microsoft.com/office/drawing/2014/main" id="{0ACB43D2-C185-9671-F853-27FF0C24F883}"/>
              </a:ext>
            </a:extLst>
          </p:cNvPr>
          <p:cNvSpPr txBox="1"/>
          <p:nvPr/>
        </p:nvSpPr>
        <p:spPr>
          <a:xfrm>
            <a:off x="8515350" y="3171825"/>
            <a:ext cx="2539221" cy="923330"/>
          </a:xfrm>
          <a:prstGeom prst="rect">
            <a:avLst/>
          </a:prstGeom>
          <a:noFill/>
        </p:spPr>
        <p:txBody>
          <a:bodyPr wrap="none" rtlCol="0">
            <a:spAutoFit/>
          </a:bodyPr>
          <a:lstStyle/>
          <a:p>
            <a:r>
              <a:rPr lang="en-GB" dirty="0"/>
              <a:t>SCISSORS beats PAPER</a:t>
            </a:r>
          </a:p>
          <a:p>
            <a:r>
              <a:rPr lang="en-GB" dirty="0"/>
              <a:t>PAPER beats ROCK</a:t>
            </a:r>
          </a:p>
          <a:p>
            <a:r>
              <a:rPr lang="en-GB" dirty="0"/>
              <a:t>ROCK beats SCISSORS</a:t>
            </a:r>
          </a:p>
        </p:txBody>
      </p:sp>
      <p:sp>
        <p:nvSpPr>
          <p:cNvPr id="9" name="TextBox 8">
            <a:extLst>
              <a:ext uri="{FF2B5EF4-FFF2-40B4-BE49-F238E27FC236}">
                <a16:creationId xmlns:a16="http://schemas.microsoft.com/office/drawing/2014/main" id="{62FB70DE-86FA-A9E2-5317-7C885AEEEE46}"/>
              </a:ext>
            </a:extLst>
          </p:cNvPr>
          <p:cNvSpPr txBox="1"/>
          <p:nvPr/>
        </p:nvSpPr>
        <p:spPr>
          <a:xfrm>
            <a:off x="714375" y="1704975"/>
            <a:ext cx="7372350" cy="2308324"/>
          </a:xfrm>
          <a:prstGeom prst="rect">
            <a:avLst/>
          </a:prstGeom>
          <a:noFill/>
        </p:spPr>
        <p:txBody>
          <a:bodyPr wrap="square" rtlCol="0">
            <a:spAutoFit/>
          </a:bodyPr>
          <a:lstStyle/>
          <a:p>
            <a:r>
              <a:rPr lang="en-GB" dirty="0"/>
              <a:t>Theory says that if a Rock-Paper-Scissors Bot is perfectly random in what it plays, the best you do against it over a large number of games is to break even.</a:t>
            </a:r>
          </a:p>
          <a:p>
            <a:endParaRPr lang="en-GB" dirty="0"/>
          </a:p>
          <a:p>
            <a:r>
              <a:rPr lang="en-GB" dirty="0"/>
              <a:t>However, the developers of the Bot didn’t know this and decided to implement their own algorithm.</a:t>
            </a:r>
          </a:p>
          <a:p>
            <a:endParaRPr lang="en-GB" dirty="0"/>
          </a:p>
          <a:p>
            <a:r>
              <a:rPr lang="en-GB" dirty="0"/>
              <a:t>Your challenge is to implement our algorithm to beat it consistently.</a:t>
            </a:r>
          </a:p>
        </p:txBody>
      </p:sp>
      <p:pic>
        <p:nvPicPr>
          <p:cNvPr id="11" name="Picture 10">
            <a:extLst>
              <a:ext uri="{FF2B5EF4-FFF2-40B4-BE49-F238E27FC236}">
                <a16:creationId xmlns:a16="http://schemas.microsoft.com/office/drawing/2014/main" id="{EB448683-91D6-4D50-EC4A-AD82265F0A91}"/>
              </a:ext>
            </a:extLst>
          </p:cNvPr>
          <p:cNvPicPr>
            <a:picLocks noChangeAspect="1"/>
          </p:cNvPicPr>
          <p:nvPr/>
        </p:nvPicPr>
        <p:blipFill rotWithShape="1">
          <a:blip r:embed="rId3"/>
          <a:srcRect l="-633" t="289" r="67138" b="-289"/>
          <a:stretch/>
        </p:blipFill>
        <p:spPr>
          <a:xfrm>
            <a:off x="8648234" y="4481400"/>
            <a:ext cx="2038816" cy="1609950"/>
          </a:xfrm>
          <a:prstGeom prst="rect">
            <a:avLst/>
          </a:prstGeom>
        </p:spPr>
      </p:pic>
      <p:sp>
        <p:nvSpPr>
          <p:cNvPr id="14" name="TextBox 13">
            <a:extLst>
              <a:ext uri="{FF2B5EF4-FFF2-40B4-BE49-F238E27FC236}">
                <a16:creationId xmlns:a16="http://schemas.microsoft.com/office/drawing/2014/main" id="{C933CC27-C575-4B6A-3734-F8B0ACA0571F}"/>
              </a:ext>
            </a:extLst>
          </p:cNvPr>
          <p:cNvSpPr txBox="1"/>
          <p:nvPr/>
        </p:nvSpPr>
        <p:spPr>
          <a:xfrm>
            <a:off x="733425" y="4505325"/>
            <a:ext cx="7600950" cy="1600438"/>
          </a:xfrm>
          <a:prstGeom prst="rect">
            <a:avLst/>
          </a:prstGeom>
          <a:noFill/>
        </p:spPr>
        <p:txBody>
          <a:bodyPr wrap="square" rtlCol="0">
            <a:spAutoFit/>
          </a:bodyPr>
          <a:lstStyle/>
          <a:p>
            <a:r>
              <a:rPr lang="en-GB" sz="1400" dirty="0"/>
              <a:t>The code is at .</a:t>
            </a:r>
          </a:p>
          <a:p>
            <a:r>
              <a:rPr lang="en-GB" sz="1400" dirty="0"/>
              <a:t>You can run the program with “node rock_paper_scissors.js” in a terminal. Each run will play 1000 games. We get +1 for a win and -1 for a draw. If everything was random we’d expect a final score of between -30 and +30.</a:t>
            </a:r>
          </a:p>
          <a:p>
            <a:endParaRPr lang="en-GB" sz="1400" dirty="0"/>
          </a:p>
          <a:p>
            <a:r>
              <a:rPr lang="en-GB" sz="1400" dirty="0"/>
              <a:t>Look at the function called </a:t>
            </a:r>
            <a:r>
              <a:rPr lang="en-GB" sz="1400" dirty="0" err="1"/>
              <a:t>my_play</a:t>
            </a:r>
            <a:r>
              <a:rPr lang="en-GB" sz="1400" dirty="0"/>
              <a:t>(…) and see if you implement a strategy that will consistently score above +30.</a:t>
            </a:r>
          </a:p>
        </p:txBody>
      </p:sp>
    </p:spTree>
    <p:extLst>
      <p:ext uri="{BB962C8B-B14F-4D97-AF65-F5344CB8AC3E}">
        <p14:creationId xmlns:p14="http://schemas.microsoft.com/office/powerpoint/2010/main" val="143685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3BF0DF-1DD7-8E9F-8CD2-9011ABDC3C31}"/>
              </a:ext>
            </a:extLst>
          </p:cNvPr>
          <p:cNvSpPr txBox="1"/>
          <p:nvPr/>
        </p:nvSpPr>
        <p:spPr>
          <a:xfrm>
            <a:off x="1098273" y="43290"/>
            <a:ext cx="10182640" cy="6740307"/>
          </a:xfrm>
          <a:prstGeom prst="rect">
            <a:avLst/>
          </a:prstGeom>
          <a:noFill/>
        </p:spPr>
        <p:txBody>
          <a:bodyPr wrap="square">
            <a:spAutoFit/>
          </a:bodyPr>
          <a:lstStyle/>
          <a:p>
            <a:r>
              <a:rPr lang="en-US" dirty="0">
                <a:latin typeface="Cascadia Mono" panose="020B0609020000020004" pitchFamily="49" charset="0"/>
                <a:cs typeface="Cascadia Mono" panose="020B0609020000020004" pitchFamily="49" charset="0"/>
              </a:rPr>
              <a:t>let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 = []; // list of game history</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robo_play</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if (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&lt; 0.25 &amp;&amp; </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&gt; 0)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[game_num-1];</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else {</a:t>
            </a:r>
          </a:p>
          <a:p>
            <a:r>
              <a:rPr lang="en-US" dirty="0">
                <a:latin typeface="Cascadia Mono" panose="020B0609020000020004" pitchFamily="49" charset="0"/>
                <a:cs typeface="Cascadia Mono" panose="020B0609020000020004" pitchFamily="49" charset="0"/>
              </a:rPr>
              <a:t>        let rand = </a:t>
            </a:r>
            <a:r>
              <a:rPr lang="en-US" dirty="0" err="1">
                <a:latin typeface="Cascadia Mono" panose="020B0609020000020004" pitchFamily="49" charset="0"/>
                <a:cs typeface="Cascadia Mono" panose="020B0609020000020004" pitchFamily="49" charset="0"/>
              </a:rPr>
              <a:t>Math.floor</a:t>
            </a:r>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Math.random</a:t>
            </a:r>
            <a:r>
              <a:rPr lang="en-US" dirty="0">
                <a:latin typeface="Cascadia Mono" panose="020B0609020000020004" pitchFamily="49" charset="0"/>
                <a:cs typeface="Cascadia Mono" panose="020B0609020000020004" pitchFamily="49" charset="0"/>
              </a:rPr>
              <a:t>() * 3 ) ;</a:t>
            </a:r>
          </a:p>
          <a:p>
            <a:r>
              <a:rPr lang="en-US" dirty="0">
                <a:latin typeface="Cascadia Mono" panose="020B0609020000020004" pitchFamily="49" charset="0"/>
                <a:cs typeface="Cascadia Mono" panose="020B0609020000020004" pitchFamily="49" charset="0"/>
              </a:rPr>
              <a:t>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 = plays[rand];</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a:t>
            </a:r>
            <a:r>
              <a:rPr lang="en-US" dirty="0" err="1">
                <a:latin typeface="Cascadia Mono" panose="020B0609020000020004" pitchFamily="49" charset="0"/>
                <a:cs typeface="Cascadia Mono" panose="020B0609020000020004" pitchFamily="49" charset="0"/>
              </a:rPr>
              <a:t>robo_plays</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endParaRPr lang="en-US" dirty="0">
              <a:latin typeface="Cascadia Mono" panose="020B0609020000020004" pitchFamily="49" charset="0"/>
              <a:cs typeface="Cascadia Mono" panose="020B0609020000020004" pitchFamily="49" charset="0"/>
            </a:endParaRPr>
          </a:p>
          <a:p>
            <a:r>
              <a:rPr lang="en-US" dirty="0">
                <a:latin typeface="Cascadia Mono" panose="020B0609020000020004" pitchFamily="49" charset="0"/>
                <a:cs typeface="Cascadia Mono" panose="020B0609020000020004" pitchFamily="49" charset="0"/>
              </a:rPr>
              <a:t>function </a:t>
            </a:r>
            <a:r>
              <a:rPr lang="en-US" dirty="0" err="1">
                <a:latin typeface="Cascadia Mono" panose="020B0609020000020004" pitchFamily="49" charset="0"/>
                <a:cs typeface="Cascadia Mono" panose="020B0609020000020004" pitchFamily="49" charset="0"/>
              </a:rPr>
              <a:t>my_play</a:t>
            </a:r>
            <a:r>
              <a:rPr lang="en-US" dirty="0">
                <a:latin typeface="Cascadia Mono" panose="020B0609020000020004" pitchFamily="49" charset="0"/>
                <a:cs typeface="Cascadia Mono" panose="020B0609020000020004" pitchFamily="49" charset="0"/>
              </a:rPr>
              <a:t>(</a:t>
            </a:r>
            <a:r>
              <a:rPr lang="en-US" dirty="0" err="1">
                <a:latin typeface="Cascadia Mono" panose="020B0609020000020004" pitchFamily="49" charset="0"/>
                <a:cs typeface="Cascadia Mono" panose="020B0609020000020004" pitchFamily="49" charset="0"/>
              </a:rPr>
              <a:t>game_num</a:t>
            </a:r>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a:t>
            </a:r>
          </a:p>
          <a:p>
            <a:r>
              <a:rPr lang="en-US" dirty="0">
                <a:latin typeface="Cascadia Mono" panose="020B0609020000020004" pitchFamily="49" charset="0"/>
                <a:cs typeface="Cascadia Mono" panose="020B0609020000020004" pitchFamily="49" charset="0"/>
              </a:rPr>
              <a:t>    // TODO</a:t>
            </a:r>
          </a:p>
          <a:p>
            <a:r>
              <a:rPr lang="en-US" dirty="0">
                <a:latin typeface="Cascadia Mono" panose="020B0609020000020004" pitchFamily="49" charset="0"/>
                <a:cs typeface="Cascadia Mono" panose="020B0609020000020004" pitchFamily="49" charset="0"/>
              </a:rPr>
              <a:t>    // At the moment your strategy is to play SCISSORS every time.</a:t>
            </a:r>
          </a:p>
          <a:p>
            <a:r>
              <a:rPr lang="en-US" dirty="0">
                <a:latin typeface="Cascadia Mono" panose="020B0609020000020004" pitchFamily="49" charset="0"/>
                <a:cs typeface="Cascadia Mono" panose="020B0609020000020004" pitchFamily="49" charset="0"/>
              </a:rPr>
              <a:t>    // Your challenge is to replace the statement below with a strategy that will beat</a:t>
            </a:r>
          </a:p>
          <a:p>
            <a:r>
              <a:rPr lang="en-US" dirty="0">
                <a:latin typeface="Cascadia Mono" panose="020B0609020000020004" pitchFamily="49" charset="0"/>
                <a:cs typeface="Cascadia Mono" panose="020B0609020000020004" pitchFamily="49" charset="0"/>
              </a:rPr>
              <a:t>    // </a:t>
            </a:r>
            <a:r>
              <a:rPr lang="en-US" dirty="0" err="1">
                <a:latin typeface="Cascadia Mono" panose="020B0609020000020004" pitchFamily="49" charset="0"/>
                <a:cs typeface="Cascadia Mono" panose="020B0609020000020004" pitchFamily="49" charset="0"/>
              </a:rPr>
              <a:t>robo</a:t>
            </a:r>
            <a:r>
              <a:rPr lang="en-US" dirty="0">
                <a:latin typeface="Cascadia Mono" panose="020B0609020000020004" pitchFamily="49" charset="0"/>
                <a:cs typeface="Cascadia Mono" panose="020B0609020000020004" pitchFamily="49" charset="0"/>
              </a:rPr>
              <a:t> consistently</a:t>
            </a:r>
          </a:p>
          <a:p>
            <a:r>
              <a:rPr lang="en-US" dirty="0">
                <a:latin typeface="Cascadia Mono" panose="020B0609020000020004" pitchFamily="49" charset="0"/>
                <a:cs typeface="Cascadia Mono" panose="020B0609020000020004" pitchFamily="49" charset="0"/>
              </a:rPr>
              <a:t>    //</a:t>
            </a:r>
          </a:p>
          <a:p>
            <a:r>
              <a:rPr lang="en-US" dirty="0">
                <a:latin typeface="Cascadia Mono" panose="020B0609020000020004" pitchFamily="49" charset="0"/>
                <a:cs typeface="Cascadia Mono" panose="020B0609020000020004" pitchFamily="49" charset="0"/>
              </a:rPr>
              <a:t>    return SCISSORS;</a:t>
            </a:r>
          </a:p>
          <a:p>
            <a:r>
              <a:rPr lang="en-US" dirty="0">
                <a:latin typeface="Cascadia Mono" panose="020B0609020000020004" pitchFamily="49" charset="0"/>
                <a:cs typeface="Cascadia Mono" panose="020B0609020000020004" pitchFamily="49" charset="0"/>
              </a:rPr>
              <a:t>}</a:t>
            </a:r>
            <a:endParaRPr lang="en-GB" dirty="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56784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End of Algorithms Workshop</a:t>
            </a:r>
          </a:p>
        </p:txBody>
      </p:sp>
    </p:spTree>
    <p:extLst>
      <p:ext uri="{BB962C8B-B14F-4D97-AF65-F5344CB8AC3E}">
        <p14:creationId xmlns:p14="http://schemas.microsoft.com/office/powerpoint/2010/main" val="3156206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C2A1-14FE-2EA8-FE89-98BEF7FC2721}"/>
              </a:ext>
            </a:extLst>
          </p:cNvPr>
          <p:cNvSpPr>
            <a:spLocks noGrp="1"/>
          </p:cNvSpPr>
          <p:nvPr>
            <p:ph type="title"/>
          </p:nvPr>
        </p:nvSpPr>
        <p:spPr/>
        <p:txBody>
          <a:bodyPr/>
          <a:lstStyle/>
          <a:p>
            <a:r>
              <a:rPr lang="en-GB" dirty="0"/>
              <a:t>Declarative vs Imperative</a:t>
            </a:r>
          </a:p>
        </p:txBody>
      </p:sp>
      <p:graphicFrame>
        <p:nvGraphicFramePr>
          <p:cNvPr id="4" name="Table 3">
            <a:extLst>
              <a:ext uri="{FF2B5EF4-FFF2-40B4-BE49-F238E27FC236}">
                <a16:creationId xmlns:a16="http://schemas.microsoft.com/office/drawing/2014/main" id="{2EF6B4DA-63EF-B657-04ED-CD329C948E9F}"/>
              </a:ext>
            </a:extLst>
          </p:cNvPr>
          <p:cNvGraphicFramePr>
            <a:graphicFrameLocks noGrp="1"/>
          </p:cNvGraphicFramePr>
          <p:nvPr/>
        </p:nvGraphicFramePr>
        <p:xfrm>
          <a:off x="1765300" y="1562629"/>
          <a:ext cx="8128000" cy="1752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74265965"/>
                    </a:ext>
                  </a:extLst>
                </a:gridCol>
                <a:gridCol w="4064000">
                  <a:extLst>
                    <a:ext uri="{9D8B030D-6E8A-4147-A177-3AD203B41FA5}">
                      <a16:colId xmlns:a16="http://schemas.microsoft.com/office/drawing/2014/main" val="2221267897"/>
                    </a:ext>
                  </a:extLst>
                </a:gridCol>
              </a:tblGrid>
              <a:tr h="370840">
                <a:tc>
                  <a:txBody>
                    <a:bodyPr/>
                    <a:lstStyle/>
                    <a:p>
                      <a:r>
                        <a:rPr lang="en-GB" dirty="0"/>
                        <a:t>Declarative</a:t>
                      </a:r>
                    </a:p>
                  </a:txBody>
                  <a:tcPr/>
                </a:tc>
                <a:tc>
                  <a:txBody>
                    <a:bodyPr/>
                    <a:lstStyle/>
                    <a:p>
                      <a:r>
                        <a:rPr lang="en-GB" dirty="0"/>
                        <a:t>Imperative</a:t>
                      </a:r>
                    </a:p>
                  </a:txBody>
                  <a:tcPr/>
                </a:tc>
                <a:extLst>
                  <a:ext uri="{0D108BD9-81ED-4DB2-BD59-A6C34878D82A}">
                    <a16:rowId xmlns:a16="http://schemas.microsoft.com/office/drawing/2014/main" val="3936460787"/>
                  </a:ext>
                </a:extLst>
              </a:tr>
              <a:tr h="370840">
                <a:tc>
                  <a:txBody>
                    <a:bodyPr/>
                    <a:lstStyle/>
                    <a:p>
                      <a:r>
                        <a:rPr lang="en-GB" dirty="0"/>
                        <a:t>What</a:t>
                      </a:r>
                    </a:p>
                  </a:txBody>
                  <a:tcPr/>
                </a:tc>
                <a:tc>
                  <a:txBody>
                    <a:bodyPr/>
                    <a:lstStyle/>
                    <a:p>
                      <a:r>
                        <a:rPr lang="en-GB" dirty="0"/>
                        <a:t>How</a:t>
                      </a:r>
                    </a:p>
                  </a:txBody>
                  <a:tcPr/>
                </a:tc>
                <a:extLst>
                  <a:ext uri="{0D108BD9-81ED-4DB2-BD59-A6C34878D82A}">
                    <a16:rowId xmlns:a16="http://schemas.microsoft.com/office/drawing/2014/main" val="3985263919"/>
                  </a:ext>
                </a:extLst>
              </a:tr>
              <a:tr h="370840">
                <a:tc>
                  <a:txBody>
                    <a:bodyPr/>
                    <a:lstStyle/>
                    <a:p>
                      <a:r>
                        <a:rPr lang="en-GB" dirty="0"/>
                        <a:t>I want a vanilla ice cream in a cone</a:t>
                      </a:r>
                    </a:p>
                  </a:txBody>
                  <a:tcPr/>
                </a:tc>
                <a:tc>
                  <a:txBody>
                    <a:bodyPr/>
                    <a:lstStyle/>
                    <a:p>
                      <a:r>
                        <a:rPr lang="en-GB" dirty="0"/>
                        <a:t>Take a cone, put a scoop of vanilla ice cream on top</a:t>
                      </a:r>
                    </a:p>
                  </a:txBody>
                  <a:tcPr/>
                </a:tc>
                <a:extLst>
                  <a:ext uri="{0D108BD9-81ED-4DB2-BD59-A6C34878D82A}">
                    <a16:rowId xmlns:a16="http://schemas.microsoft.com/office/drawing/2014/main" val="4135747958"/>
                  </a:ext>
                </a:extLst>
              </a:tr>
              <a:tr h="370840">
                <a:tc>
                  <a:txBody>
                    <a:bodyPr/>
                    <a:lstStyle/>
                    <a:p>
                      <a:r>
                        <a:rPr lang="en-GB" dirty="0"/>
                        <a:t>SQL, HTML, CSS</a:t>
                      </a:r>
                    </a:p>
                  </a:txBody>
                  <a:tcPr/>
                </a:tc>
                <a:tc>
                  <a:txBody>
                    <a:bodyPr/>
                    <a:lstStyle/>
                    <a:p>
                      <a:r>
                        <a:rPr lang="en-GB" dirty="0" err="1"/>
                        <a:t>javascript</a:t>
                      </a:r>
                      <a:r>
                        <a:rPr lang="en-GB" dirty="0"/>
                        <a:t>, python, assembly</a:t>
                      </a:r>
                    </a:p>
                  </a:txBody>
                  <a:tcPr/>
                </a:tc>
                <a:extLst>
                  <a:ext uri="{0D108BD9-81ED-4DB2-BD59-A6C34878D82A}">
                    <a16:rowId xmlns:a16="http://schemas.microsoft.com/office/drawing/2014/main" val="4292139065"/>
                  </a:ext>
                </a:extLst>
              </a:tr>
            </a:tbl>
          </a:graphicData>
        </a:graphic>
      </p:graphicFrame>
      <p:sp>
        <p:nvSpPr>
          <p:cNvPr id="5" name="TextBox 4">
            <a:extLst>
              <a:ext uri="{FF2B5EF4-FFF2-40B4-BE49-F238E27FC236}">
                <a16:creationId xmlns:a16="http://schemas.microsoft.com/office/drawing/2014/main" id="{1649EBA2-44AD-79A5-03EF-96CED6488DBD}"/>
              </a:ext>
            </a:extLst>
          </p:cNvPr>
          <p:cNvSpPr txBox="1"/>
          <p:nvPr/>
        </p:nvSpPr>
        <p:spPr>
          <a:xfrm>
            <a:off x="742950" y="3581400"/>
            <a:ext cx="10467975"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But in practice there’s a lot of overlap: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An SQL script can be thought of as an imperative script (because the order of execution matters)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Most languages you can program in a declarative style (collection algorithms, LINQ)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Indeed, all languages have declaration statements!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A system is usually a sandwich of alternating imperative and declarative layers with:</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“run program command” at the top (imperative)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Machine code at the bottom (imperative)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Or Quantum physics at the bottom (declarative)</a:t>
            </a:r>
          </a:p>
        </p:txBody>
      </p:sp>
    </p:spTree>
    <p:extLst>
      <p:ext uri="{BB962C8B-B14F-4D97-AF65-F5344CB8AC3E}">
        <p14:creationId xmlns:p14="http://schemas.microsoft.com/office/powerpoint/2010/main" val="1657574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AED-0721-F519-EA83-33D8EB5E70BC}"/>
              </a:ext>
            </a:extLst>
          </p:cNvPr>
          <p:cNvSpPr>
            <a:spLocks noGrp="1"/>
          </p:cNvSpPr>
          <p:nvPr>
            <p:ph type="title"/>
          </p:nvPr>
        </p:nvSpPr>
        <p:spPr/>
        <p:txBody>
          <a:bodyPr/>
          <a:lstStyle/>
          <a:p>
            <a:r>
              <a:rPr lang="en-GB" dirty="0"/>
              <a:t>What does an “expensive” operation mean?</a:t>
            </a:r>
          </a:p>
        </p:txBody>
      </p:sp>
      <p:sp>
        <p:nvSpPr>
          <p:cNvPr id="3" name="Content Placeholder 2">
            <a:extLst>
              <a:ext uri="{FF2B5EF4-FFF2-40B4-BE49-F238E27FC236}">
                <a16:creationId xmlns:a16="http://schemas.microsoft.com/office/drawing/2014/main" id="{94CCD4D0-56F0-B276-14F9-9671CF9C3657}"/>
              </a:ext>
            </a:extLst>
          </p:cNvPr>
          <p:cNvSpPr>
            <a:spLocks noGrp="1"/>
          </p:cNvSpPr>
          <p:nvPr>
            <p:ph idx="1"/>
          </p:nvPr>
        </p:nvSpPr>
        <p:spPr/>
        <p:txBody>
          <a:bodyPr>
            <a:normAutofit lnSpcReduction="10000"/>
          </a:bodyPr>
          <a:lstStyle/>
          <a:p>
            <a:r>
              <a:rPr lang="en-GB" dirty="0"/>
              <a:t>Usually means it takes a long time</a:t>
            </a:r>
          </a:p>
          <a:p>
            <a:pPr lvl="1"/>
            <a:r>
              <a:rPr lang="en-GB" dirty="0"/>
              <a:t>The time it takes is a consequence of:</a:t>
            </a:r>
          </a:p>
          <a:p>
            <a:pPr lvl="2"/>
            <a:r>
              <a:rPr lang="en-GB" dirty="0"/>
              <a:t>CPU clock cycles</a:t>
            </a:r>
          </a:p>
          <a:p>
            <a:pPr lvl="2"/>
            <a:r>
              <a:rPr lang="en-GB" dirty="0"/>
              <a:t>Limited fast memory (on chip, on CPU)</a:t>
            </a:r>
          </a:p>
          <a:p>
            <a:pPr lvl="2"/>
            <a:r>
              <a:rPr lang="en-GB" dirty="0"/>
              <a:t>Limited comm bandwidth (network, disk read/write speed)</a:t>
            </a:r>
          </a:p>
          <a:p>
            <a:pPr lvl="1"/>
            <a:r>
              <a:rPr lang="en-GB"/>
              <a:t>Comparing every possible </a:t>
            </a:r>
            <a:r>
              <a:rPr lang="en-GB" dirty="0"/>
              <a:t>pair of a set of a zillion numbers is expensive, because:</a:t>
            </a:r>
          </a:p>
          <a:p>
            <a:pPr lvl="2"/>
            <a:r>
              <a:rPr lang="en-GB" dirty="0"/>
              <a:t>That’s a lot of CPU instructions (zillion^2 executions of CMP, etc)</a:t>
            </a:r>
          </a:p>
          <a:p>
            <a:pPr lvl="2"/>
            <a:r>
              <a:rPr lang="en-GB" dirty="0"/>
              <a:t>You probably don’t have a zillion bytes of fast memory (L1, L2, RAM), which means a lot of chip to disk data transfers</a:t>
            </a:r>
          </a:p>
          <a:p>
            <a:r>
              <a:rPr lang="en-GB" dirty="0"/>
              <a:t>An operation can also be considered expensive if it:</a:t>
            </a:r>
          </a:p>
          <a:p>
            <a:pPr lvl="1"/>
            <a:r>
              <a:rPr lang="en-GB" dirty="0"/>
              <a:t>Causes other operations to slow down</a:t>
            </a:r>
          </a:p>
          <a:p>
            <a:pPr lvl="2"/>
            <a:r>
              <a:rPr lang="en-GB" dirty="0"/>
              <a:t>A resource hog (of </a:t>
            </a:r>
            <a:r>
              <a:rPr lang="en-GB" dirty="0" err="1"/>
              <a:t>cpu</a:t>
            </a:r>
            <a:r>
              <a:rPr lang="en-GB" dirty="0"/>
              <a:t>, bandwidth, blocked threads) </a:t>
            </a:r>
          </a:p>
          <a:p>
            <a:pPr marL="914400" lvl="2" indent="0">
              <a:buNone/>
            </a:pPr>
            <a:endParaRPr lang="en-GB" dirty="0"/>
          </a:p>
          <a:p>
            <a:pPr lvl="2"/>
            <a:endParaRPr lang="en-GB" dirty="0"/>
          </a:p>
        </p:txBody>
      </p:sp>
    </p:spTree>
    <p:extLst>
      <p:ext uri="{BB962C8B-B14F-4D97-AF65-F5344CB8AC3E}">
        <p14:creationId xmlns:p14="http://schemas.microsoft.com/office/powerpoint/2010/main" val="88035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C9B6-E0FE-07D1-C80B-13EB4DE1DB4D}"/>
              </a:ext>
            </a:extLst>
          </p:cNvPr>
          <p:cNvSpPr>
            <a:spLocks noGrp="1"/>
          </p:cNvSpPr>
          <p:nvPr>
            <p:ph type="title"/>
          </p:nvPr>
        </p:nvSpPr>
        <p:spPr>
          <a:xfrm>
            <a:off x="838200" y="395288"/>
            <a:ext cx="10515600" cy="1325563"/>
          </a:xfrm>
        </p:spPr>
        <p:txBody>
          <a:bodyPr/>
          <a:lstStyle/>
          <a:p>
            <a:r>
              <a:rPr lang="en-GB" dirty="0"/>
              <a:t>Recursion (of function calls)</a:t>
            </a:r>
          </a:p>
        </p:txBody>
      </p:sp>
      <p:sp>
        <p:nvSpPr>
          <p:cNvPr id="4" name="TextBox 3">
            <a:extLst>
              <a:ext uri="{FF2B5EF4-FFF2-40B4-BE49-F238E27FC236}">
                <a16:creationId xmlns:a16="http://schemas.microsoft.com/office/drawing/2014/main" id="{1F397A3A-33BF-25E4-8D20-66FA6F3268F0}"/>
              </a:ext>
            </a:extLst>
          </p:cNvPr>
          <p:cNvSpPr txBox="1"/>
          <p:nvPr/>
        </p:nvSpPr>
        <p:spPr>
          <a:xfrm>
            <a:off x="838200" y="1690688"/>
            <a:ext cx="29419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Function that calls itself</a:t>
            </a:r>
          </a:p>
        </p:txBody>
      </p:sp>
      <p:sp>
        <p:nvSpPr>
          <p:cNvPr id="5" name="TextBox 4">
            <a:extLst>
              <a:ext uri="{FF2B5EF4-FFF2-40B4-BE49-F238E27FC236}">
                <a16:creationId xmlns:a16="http://schemas.microsoft.com/office/drawing/2014/main" id="{C734F093-9F03-1523-3D01-042E5E225BF9}"/>
              </a:ext>
            </a:extLst>
          </p:cNvPr>
          <p:cNvSpPr txBox="1"/>
          <p:nvPr/>
        </p:nvSpPr>
        <p:spPr>
          <a:xfrm>
            <a:off x="838200" y="2202554"/>
            <a:ext cx="487183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Class Employee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boss: Employee;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function </a:t>
            </a:r>
            <a:r>
              <a:rPr kumimoji="0" lang="en-GB" sz="1800" b="1" i="0" u="none" strike="noStrike" kern="1200" cap="none" spc="0" normalizeH="0" baseline="0" noProof="0" dirty="0" err="1">
                <a:ln>
                  <a:noFill/>
                </a:ln>
                <a:solidFill>
                  <a:srgbClr val="FFC000"/>
                </a:solidFill>
                <a:effectLst/>
                <a:uLnTx/>
                <a:uFillTx/>
                <a:latin typeface="Cascadia Code" panose="020B0609020000020004" pitchFamily="49" charset="0"/>
                <a:ea typeface="+mn-ea"/>
                <a:cs typeface="Cascadia Code" panose="020B0609020000020004" pitchFamily="49" charset="0"/>
              </a:rPr>
              <a:t>getCEO</a:t>
            </a: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(employee)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if (</a:t>
            </a:r>
            <a:r>
              <a:rPr kumimoji="0" lang="en-GB" sz="1800" b="0" i="0" u="none" strike="noStrike" kern="1200" cap="none" spc="0" normalizeH="0" baseline="0" noProof="0" dirty="0" err="1">
                <a:ln>
                  <a:noFill/>
                </a:ln>
                <a:solidFill>
                  <a:prstClr val="black"/>
                </a:solidFill>
                <a:effectLst/>
                <a:uLnTx/>
                <a:uFillTx/>
                <a:latin typeface="Cascadia Code" panose="020B0609020000020004" pitchFamily="49" charset="0"/>
                <a:ea typeface="+mn-ea"/>
                <a:cs typeface="Cascadia Code" panose="020B0609020000020004" pitchFamily="49" charset="0"/>
              </a:rPr>
              <a:t>employee.boss</a:t>
            </a: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return </a:t>
            </a:r>
            <a:r>
              <a:rPr kumimoji="0" lang="en-GB" sz="1800" b="1" i="0" u="none" strike="noStrike" kern="1200" cap="none" spc="0" normalizeH="0" baseline="0" noProof="0" dirty="0" err="1">
                <a:ln>
                  <a:noFill/>
                </a:ln>
                <a:solidFill>
                  <a:srgbClr val="FFC000"/>
                </a:solidFill>
                <a:effectLst/>
                <a:uLnTx/>
                <a:uFillTx/>
                <a:latin typeface="Cascadia Code" panose="020B0609020000020004" pitchFamily="49" charset="0"/>
                <a:ea typeface="+mn-ea"/>
                <a:cs typeface="Cascadia Code" panose="020B0609020000020004" pitchFamily="49" charset="0"/>
              </a:rPr>
              <a:t>getCEO</a:t>
            </a: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r>
              <a:rPr kumimoji="0" lang="en-GB" sz="1800" b="0" i="0" u="none" strike="noStrike" kern="1200" cap="none" spc="0" normalizeH="0" baseline="0" noProof="0" dirty="0" err="1">
                <a:ln>
                  <a:noFill/>
                </a:ln>
                <a:solidFill>
                  <a:prstClr val="black"/>
                </a:solidFill>
                <a:effectLst/>
                <a:uLnTx/>
                <a:uFillTx/>
                <a:latin typeface="Cascadia Code" panose="020B0609020000020004" pitchFamily="49" charset="0"/>
                <a:ea typeface="+mn-ea"/>
                <a:cs typeface="Cascadia Code" panose="020B0609020000020004" pitchFamily="49" charset="0"/>
              </a:rPr>
              <a:t>employee.boss</a:t>
            </a: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return employee;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  </a:t>
            </a:r>
          </a:p>
        </p:txBody>
      </p:sp>
      <p:sp>
        <p:nvSpPr>
          <p:cNvPr id="30" name="Rectangle 29">
            <a:extLst>
              <a:ext uri="{FF2B5EF4-FFF2-40B4-BE49-F238E27FC236}">
                <a16:creationId xmlns:a16="http://schemas.microsoft.com/office/drawing/2014/main" id="{E9800F8C-F7CC-B252-1025-3775257F3ECF}"/>
              </a:ext>
            </a:extLst>
          </p:cNvPr>
          <p:cNvSpPr/>
          <p:nvPr/>
        </p:nvSpPr>
        <p:spPr>
          <a:xfrm>
            <a:off x="8491330" y="1753524"/>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Aptos" panose="02110004020202020204"/>
                <a:ea typeface="+mn-ea"/>
                <a:cs typeface="+mn-cs"/>
              </a:rPr>
              <a:t>getCEO</a:t>
            </a: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(Worker)</a:t>
            </a:r>
          </a:p>
        </p:txBody>
      </p:sp>
      <p:grpSp>
        <p:nvGrpSpPr>
          <p:cNvPr id="77" name="Group 76">
            <a:extLst>
              <a:ext uri="{FF2B5EF4-FFF2-40B4-BE49-F238E27FC236}">
                <a16:creationId xmlns:a16="http://schemas.microsoft.com/office/drawing/2014/main" id="{2C915766-F01B-C18D-34C6-3F739651FDD5}"/>
              </a:ext>
            </a:extLst>
          </p:cNvPr>
          <p:cNvGrpSpPr/>
          <p:nvPr/>
        </p:nvGrpSpPr>
        <p:grpSpPr>
          <a:xfrm>
            <a:off x="7941360" y="2358776"/>
            <a:ext cx="2588320" cy="1216290"/>
            <a:chOff x="7941360" y="2358776"/>
            <a:chExt cx="2588320" cy="1216290"/>
          </a:xfrm>
        </p:grpSpPr>
        <p:sp>
          <p:nvSpPr>
            <p:cNvPr id="31" name="Rectangle 30">
              <a:extLst>
                <a:ext uri="{FF2B5EF4-FFF2-40B4-BE49-F238E27FC236}">
                  <a16:creationId xmlns:a16="http://schemas.microsoft.com/office/drawing/2014/main" id="{1F367E0C-0108-BADD-DA62-7145C61BB392}"/>
                </a:ext>
              </a:extLst>
            </p:cNvPr>
            <p:cNvSpPr/>
            <p:nvPr/>
          </p:nvSpPr>
          <p:spPr>
            <a:xfrm>
              <a:off x="8491330" y="2969815"/>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Aptos" panose="02110004020202020204"/>
                  <a:ea typeface="+mn-ea"/>
                  <a:cs typeface="+mn-cs"/>
                </a:rPr>
                <a:t>getCEO</a:t>
              </a: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(Manager)</a:t>
              </a:r>
            </a:p>
          </p:txBody>
        </p:sp>
        <p:grpSp>
          <p:nvGrpSpPr>
            <p:cNvPr id="71" name="Group 70">
              <a:extLst>
                <a:ext uri="{FF2B5EF4-FFF2-40B4-BE49-F238E27FC236}">
                  <a16:creationId xmlns:a16="http://schemas.microsoft.com/office/drawing/2014/main" id="{E54E85AF-9167-B509-9907-455030C81D53}"/>
                </a:ext>
              </a:extLst>
            </p:cNvPr>
            <p:cNvGrpSpPr/>
            <p:nvPr/>
          </p:nvGrpSpPr>
          <p:grpSpPr>
            <a:xfrm>
              <a:off x="7941360" y="2358776"/>
              <a:ext cx="1569145" cy="913666"/>
              <a:chOff x="7941360" y="2358776"/>
              <a:chExt cx="1569145" cy="913666"/>
            </a:xfrm>
          </p:grpSpPr>
          <p:cxnSp>
            <p:nvCxnSpPr>
              <p:cNvPr id="42" name="Connector: Curved 41">
                <a:extLst>
                  <a:ext uri="{FF2B5EF4-FFF2-40B4-BE49-F238E27FC236}">
                    <a16:creationId xmlns:a16="http://schemas.microsoft.com/office/drawing/2014/main" id="{3D4BC06B-F3C2-121F-EC88-C0EE37737162}"/>
                  </a:ext>
                </a:extLst>
              </p:cNvPr>
              <p:cNvCxnSpPr>
                <a:cxnSpLocks/>
                <a:stCxn id="30" idx="2"/>
                <a:endCxn id="31" idx="1"/>
              </p:cNvCxnSpPr>
              <p:nvPr/>
            </p:nvCxnSpPr>
            <p:spPr>
              <a:xfrm rot="5400000">
                <a:off x="8544085" y="2306021"/>
                <a:ext cx="913666"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2CC0997F-C59B-4CF4-5476-03F9CBD0FFE9}"/>
                  </a:ext>
                </a:extLst>
              </p:cNvPr>
              <p:cNvSpPr txBox="1"/>
              <p:nvPr/>
            </p:nvSpPr>
            <p:spPr>
              <a:xfrm>
                <a:off x="7941360" y="2732865"/>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1</a:t>
                </a:r>
              </a:p>
            </p:txBody>
          </p:sp>
        </p:grpSp>
      </p:grpSp>
      <p:grpSp>
        <p:nvGrpSpPr>
          <p:cNvPr id="78" name="Group 77">
            <a:extLst>
              <a:ext uri="{FF2B5EF4-FFF2-40B4-BE49-F238E27FC236}">
                <a16:creationId xmlns:a16="http://schemas.microsoft.com/office/drawing/2014/main" id="{6EE051E2-390D-2B4B-7350-C6FFCD6FB358}"/>
              </a:ext>
            </a:extLst>
          </p:cNvPr>
          <p:cNvGrpSpPr/>
          <p:nvPr/>
        </p:nvGrpSpPr>
        <p:grpSpPr>
          <a:xfrm>
            <a:off x="7952130" y="3575067"/>
            <a:ext cx="2577550" cy="1216290"/>
            <a:chOff x="7952130" y="3575067"/>
            <a:chExt cx="2577550" cy="1216290"/>
          </a:xfrm>
        </p:grpSpPr>
        <p:sp>
          <p:nvSpPr>
            <p:cNvPr id="32" name="Rectangle 31">
              <a:extLst>
                <a:ext uri="{FF2B5EF4-FFF2-40B4-BE49-F238E27FC236}">
                  <a16:creationId xmlns:a16="http://schemas.microsoft.com/office/drawing/2014/main" id="{C3DDBAE0-F0A2-5BA8-8942-318C1544BA2B}"/>
                </a:ext>
              </a:extLst>
            </p:cNvPr>
            <p:cNvSpPr/>
            <p:nvPr/>
          </p:nvSpPr>
          <p:spPr>
            <a:xfrm>
              <a:off x="8491330" y="4186106"/>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Aptos" panose="02110004020202020204"/>
                  <a:ea typeface="+mn-ea"/>
                  <a:cs typeface="+mn-cs"/>
                </a:rPr>
                <a:t>getCEO</a:t>
              </a: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(Director)</a:t>
              </a:r>
            </a:p>
          </p:txBody>
        </p:sp>
        <p:grpSp>
          <p:nvGrpSpPr>
            <p:cNvPr id="72" name="Group 71">
              <a:extLst>
                <a:ext uri="{FF2B5EF4-FFF2-40B4-BE49-F238E27FC236}">
                  <a16:creationId xmlns:a16="http://schemas.microsoft.com/office/drawing/2014/main" id="{139B458C-BEAB-74B5-09B4-2140B8359D14}"/>
                </a:ext>
              </a:extLst>
            </p:cNvPr>
            <p:cNvGrpSpPr/>
            <p:nvPr/>
          </p:nvGrpSpPr>
          <p:grpSpPr>
            <a:xfrm>
              <a:off x="7952130" y="3575067"/>
              <a:ext cx="1558375" cy="913666"/>
              <a:chOff x="7952130" y="3575067"/>
              <a:chExt cx="1558375" cy="913666"/>
            </a:xfrm>
          </p:grpSpPr>
          <p:cxnSp>
            <p:nvCxnSpPr>
              <p:cNvPr id="36" name="Connector: Curved 35">
                <a:extLst>
                  <a:ext uri="{FF2B5EF4-FFF2-40B4-BE49-F238E27FC236}">
                    <a16:creationId xmlns:a16="http://schemas.microsoft.com/office/drawing/2014/main" id="{E22F15C3-5A24-4E71-B66D-02B2A65F76A8}"/>
                  </a:ext>
                </a:extLst>
              </p:cNvPr>
              <p:cNvCxnSpPr>
                <a:cxnSpLocks/>
                <a:stCxn id="31" idx="2"/>
                <a:endCxn id="32" idx="1"/>
              </p:cNvCxnSpPr>
              <p:nvPr/>
            </p:nvCxnSpPr>
            <p:spPr>
              <a:xfrm rot="5400000">
                <a:off x="8544085" y="3522312"/>
                <a:ext cx="913666"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893F839B-9B9B-8499-5097-59CF9DD2C091}"/>
                  </a:ext>
                </a:extLst>
              </p:cNvPr>
              <p:cNvSpPr txBox="1"/>
              <p:nvPr/>
            </p:nvSpPr>
            <p:spPr>
              <a:xfrm>
                <a:off x="7952130" y="4059005"/>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2</a:t>
                </a:r>
              </a:p>
            </p:txBody>
          </p:sp>
        </p:grpSp>
      </p:grpSp>
      <p:grpSp>
        <p:nvGrpSpPr>
          <p:cNvPr id="79" name="Group 78">
            <a:extLst>
              <a:ext uri="{FF2B5EF4-FFF2-40B4-BE49-F238E27FC236}">
                <a16:creationId xmlns:a16="http://schemas.microsoft.com/office/drawing/2014/main" id="{33EFAB7F-CF97-9FB8-F9E6-FCBAFD917C70}"/>
              </a:ext>
            </a:extLst>
          </p:cNvPr>
          <p:cNvGrpSpPr/>
          <p:nvPr/>
        </p:nvGrpSpPr>
        <p:grpSpPr>
          <a:xfrm>
            <a:off x="7952130" y="4791357"/>
            <a:ext cx="2577550" cy="1216292"/>
            <a:chOff x="7952130" y="4791357"/>
            <a:chExt cx="2577550" cy="1216292"/>
          </a:xfrm>
        </p:grpSpPr>
        <p:sp>
          <p:nvSpPr>
            <p:cNvPr id="33" name="Rectangle 32">
              <a:extLst>
                <a:ext uri="{FF2B5EF4-FFF2-40B4-BE49-F238E27FC236}">
                  <a16:creationId xmlns:a16="http://schemas.microsoft.com/office/drawing/2014/main" id="{971F11BB-BCDF-40A6-9CBC-2F70A29B9C3F}"/>
                </a:ext>
              </a:extLst>
            </p:cNvPr>
            <p:cNvSpPr/>
            <p:nvPr/>
          </p:nvSpPr>
          <p:spPr>
            <a:xfrm>
              <a:off x="8491330" y="5402398"/>
              <a:ext cx="2038350" cy="605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Aptos" panose="02110004020202020204"/>
                  <a:ea typeface="+mn-ea"/>
                  <a:cs typeface="+mn-cs"/>
                </a:rPr>
                <a:t>getCEO</a:t>
              </a: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(CEO)</a:t>
              </a:r>
            </a:p>
          </p:txBody>
        </p:sp>
        <p:grpSp>
          <p:nvGrpSpPr>
            <p:cNvPr id="73" name="Group 72">
              <a:extLst>
                <a:ext uri="{FF2B5EF4-FFF2-40B4-BE49-F238E27FC236}">
                  <a16:creationId xmlns:a16="http://schemas.microsoft.com/office/drawing/2014/main" id="{832D29CC-605F-F1F3-8734-22922CBF334E}"/>
                </a:ext>
              </a:extLst>
            </p:cNvPr>
            <p:cNvGrpSpPr/>
            <p:nvPr/>
          </p:nvGrpSpPr>
          <p:grpSpPr>
            <a:xfrm>
              <a:off x="7952130" y="4791357"/>
              <a:ext cx="1558376" cy="913667"/>
              <a:chOff x="7952130" y="4791357"/>
              <a:chExt cx="1558376" cy="913667"/>
            </a:xfrm>
          </p:grpSpPr>
          <p:cxnSp>
            <p:nvCxnSpPr>
              <p:cNvPr id="52" name="Connector: Curved 51">
                <a:extLst>
                  <a:ext uri="{FF2B5EF4-FFF2-40B4-BE49-F238E27FC236}">
                    <a16:creationId xmlns:a16="http://schemas.microsoft.com/office/drawing/2014/main" id="{9C507908-11AF-E9D7-A187-38FFEC6CC8A9}"/>
                  </a:ext>
                </a:extLst>
              </p:cNvPr>
              <p:cNvCxnSpPr>
                <a:cxnSpLocks/>
                <a:stCxn id="32" idx="2"/>
                <a:endCxn id="33" idx="1"/>
              </p:cNvCxnSpPr>
              <p:nvPr/>
            </p:nvCxnSpPr>
            <p:spPr>
              <a:xfrm rot="5400000">
                <a:off x="8544085" y="4738603"/>
                <a:ext cx="913667" cy="1019175"/>
              </a:xfrm>
              <a:prstGeom prst="curvedConnector4">
                <a:avLst>
                  <a:gd name="adj1" fmla="val 33439"/>
                  <a:gd name="adj2" fmla="val 122430"/>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34FA7BF-BD22-AE0C-FB20-C8138C3E5423}"/>
                  </a:ext>
                </a:extLst>
              </p:cNvPr>
              <p:cNvSpPr txBox="1"/>
              <p:nvPr/>
            </p:nvSpPr>
            <p:spPr>
              <a:xfrm>
                <a:off x="7952130" y="5248190"/>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3</a:t>
                </a:r>
              </a:p>
            </p:txBody>
          </p:sp>
        </p:grpSp>
      </p:grpSp>
      <p:grpSp>
        <p:nvGrpSpPr>
          <p:cNvPr id="76" name="Group 75">
            <a:extLst>
              <a:ext uri="{FF2B5EF4-FFF2-40B4-BE49-F238E27FC236}">
                <a16:creationId xmlns:a16="http://schemas.microsoft.com/office/drawing/2014/main" id="{2593940A-DDA1-C854-AC9A-AF6AEDAEDD40}"/>
              </a:ext>
            </a:extLst>
          </p:cNvPr>
          <p:cNvGrpSpPr/>
          <p:nvPr/>
        </p:nvGrpSpPr>
        <p:grpSpPr>
          <a:xfrm>
            <a:off x="10529680" y="4488732"/>
            <a:ext cx="611258" cy="1216292"/>
            <a:chOff x="10529680" y="4488732"/>
            <a:chExt cx="611258" cy="1216292"/>
          </a:xfrm>
        </p:grpSpPr>
        <p:cxnSp>
          <p:nvCxnSpPr>
            <p:cNvPr id="55" name="Connector: Curved 54">
              <a:extLst>
                <a:ext uri="{FF2B5EF4-FFF2-40B4-BE49-F238E27FC236}">
                  <a16:creationId xmlns:a16="http://schemas.microsoft.com/office/drawing/2014/main" id="{2076F8C5-1B1A-02E2-BF68-D79FC6258C7C}"/>
                </a:ext>
              </a:extLst>
            </p:cNvPr>
            <p:cNvCxnSpPr>
              <a:cxnSpLocks/>
              <a:stCxn id="33" idx="3"/>
              <a:endCxn id="32" idx="3"/>
            </p:cNvCxnSpPr>
            <p:nvPr/>
          </p:nvCxnSpPr>
          <p:spPr>
            <a:xfrm flipV="1">
              <a:off x="10529680" y="4488732"/>
              <a:ext cx="12700" cy="1216292"/>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5BF6F4C7-EAE0-A1BC-A1BE-50E5874EB0F8}"/>
                </a:ext>
              </a:extLst>
            </p:cNvPr>
            <p:cNvSpPr txBox="1"/>
            <p:nvPr/>
          </p:nvSpPr>
          <p:spPr>
            <a:xfrm>
              <a:off x="10702788" y="4845834"/>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4</a:t>
              </a:r>
            </a:p>
          </p:txBody>
        </p:sp>
      </p:grpSp>
      <p:grpSp>
        <p:nvGrpSpPr>
          <p:cNvPr id="75" name="Group 74">
            <a:extLst>
              <a:ext uri="{FF2B5EF4-FFF2-40B4-BE49-F238E27FC236}">
                <a16:creationId xmlns:a16="http://schemas.microsoft.com/office/drawing/2014/main" id="{2511C062-A8BF-80C3-55C3-AC7CECED3E41}"/>
              </a:ext>
            </a:extLst>
          </p:cNvPr>
          <p:cNvGrpSpPr/>
          <p:nvPr/>
        </p:nvGrpSpPr>
        <p:grpSpPr>
          <a:xfrm>
            <a:off x="10529680" y="3272441"/>
            <a:ext cx="611258" cy="1216291"/>
            <a:chOff x="10529680" y="3272441"/>
            <a:chExt cx="611258" cy="1216291"/>
          </a:xfrm>
        </p:grpSpPr>
        <p:cxnSp>
          <p:nvCxnSpPr>
            <p:cNvPr id="58" name="Connector: Curved 57">
              <a:extLst>
                <a:ext uri="{FF2B5EF4-FFF2-40B4-BE49-F238E27FC236}">
                  <a16:creationId xmlns:a16="http://schemas.microsoft.com/office/drawing/2014/main" id="{343B9C8B-DB34-75A7-EF67-6CD0BE7F1356}"/>
                </a:ext>
              </a:extLst>
            </p:cNvPr>
            <p:cNvCxnSpPr>
              <a:cxnSpLocks/>
              <a:stCxn id="32" idx="3"/>
              <a:endCxn id="31" idx="3"/>
            </p:cNvCxnSpPr>
            <p:nvPr/>
          </p:nvCxnSpPr>
          <p:spPr>
            <a:xfrm flipV="1">
              <a:off x="10529680" y="3272441"/>
              <a:ext cx="12700" cy="1216291"/>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FF6FB6E4-80AB-3598-482F-BE518D3D75A9}"/>
                </a:ext>
              </a:extLst>
            </p:cNvPr>
            <p:cNvSpPr txBox="1"/>
            <p:nvPr/>
          </p:nvSpPr>
          <p:spPr>
            <a:xfrm>
              <a:off x="10702788" y="3662567"/>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5</a:t>
              </a:r>
            </a:p>
          </p:txBody>
        </p:sp>
      </p:grpSp>
      <p:grpSp>
        <p:nvGrpSpPr>
          <p:cNvPr id="74" name="Group 73">
            <a:extLst>
              <a:ext uri="{FF2B5EF4-FFF2-40B4-BE49-F238E27FC236}">
                <a16:creationId xmlns:a16="http://schemas.microsoft.com/office/drawing/2014/main" id="{0B5A6DFA-1079-4632-E68D-111EDFA135F5}"/>
              </a:ext>
            </a:extLst>
          </p:cNvPr>
          <p:cNvGrpSpPr/>
          <p:nvPr/>
        </p:nvGrpSpPr>
        <p:grpSpPr>
          <a:xfrm>
            <a:off x="10529680" y="2056150"/>
            <a:ext cx="611258" cy="1216291"/>
            <a:chOff x="10529680" y="2056150"/>
            <a:chExt cx="611258" cy="1216291"/>
          </a:xfrm>
        </p:grpSpPr>
        <p:cxnSp>
          <p:nvCxnSpPr>
            <p:cNvPr id="61" name="Connector: Curved 60">
              <a:extLst>
                <a:ext uri="{FF2B5EF4-FFF2-40B4-BE49-F238E27FC236}">
                  <a16:creationId xmlns:a16="http://schemas.microsoft.com/office/drawing/2014/main" id="{B4D5FAEA-EA89-373B-47CF-B4F277E6D7CB}"/>
                </a:ext>
              </a:extLst>
            </p:cNvPr>
            <p:cNvCxnSpPr>
              <a:cxnSpLocks/>
              <a:stCxn id="31" idx="3"/>
              <a:endCxn id="30" idx="3"/>
            </p:cNvCxnSpPr>
            <p:nvPr/>
          </p:nvCxnSpPr>
          <p:spPr>
            <a:xfrm flipV="1">
              <a:off x="10529680" y="2056150"/>
              <a:ext cx="12700" cy="1216291"/>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3F5080C6-B591-C9F1-0A49-9651AEA0FED1}"/>
                </a:ext>
              </a:extLst>
            </p:cNvPr>
            <p:cNvSpPr txBox="1"/>
            <p:nvPr/>
          </p:nvSpPr>
          <p:spPr>
            <a:xfrm>
              <a:off x="10702788" y="2356438"/>
              <a:ext cx="43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6</a:t>
              </a:r>
            </a:p>
          </p:txBody>
        </p:sp>
      </p:grpSp>
      <p:sp>
        <p:nvSpPr>
          <p:cNvPr id="70" name="TextBox 69">
            <a:extLst>
              <a:ext uri="{FF2B5EF4-FFF2-40B4-BE49-F238E27FC236}">
                <a16:creationId xmlns:a16="http://schemas.microsoft.com/office/drawing/2014/main" id="{F1C673D3-441D-2AF7-BABD-420385E2D516}"/>
              </a:ext>
            </a:extLst>
          </p:cNvPr>
          <p:cNvSpPr txBox="1"/>
          <p:nvPr/>
        </p:nvSpPr>
        <p:spPr>
          <a:xfrm>
            <a:off x="452438" y="5305425"/>
            <a:ext cx="49688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Aptos" panose="02110004020202020204"/>
                <a:ea typeface="+mn-ea"/>
                <a:cs typeface="+mn-cs"/>
              </a:rPr>
              <a:t>Warning: don’t do this unless you know it’s a short list.</a:t>
            </a:r>
          </a:p>
        </p:txBody>
      </p:sp>
      <p:grpSp>
        <p:nvGrpSpPr>
          <p:cNvPr id="95" name="Group 94">
            <a:extLst>
              <a:ext uri="{FF2B5EF4-FFF2-40B4-BE49-F238E27FC236}">
                <a16:creationId xmlns:a16="http://schemas.microsoft.com/office/drawing/2014/main" id="{FBA03EDB-7778-152A-937B-6BAA8A7F21D8}"/>
              </a:ext>
            </a:extLst>
          </p:cNvPr>
          <p:cNvGrpSpPr/>
          <p:nvPr/>
        </p:nvGrpSpPr>
        <p:grpSpPr>
          <a:xfrm>
            <a:off x="3433763" y="1690688"/>
            <a:ext cx="3952252" cy="4344812"/>
            <a:chOff x="3433763" y="1690688"/>
            <a:chExt cx="3952252" cy="4344812"/>
          </a:xfrm>
        </p:grpSpPr>
        <p:sp>
          <p:nvSpPr>
            <p:cNvPr id="7" name="Rectangle: Rounded Corners 6">
              <a:extLst>
                <a:ext uri="{FF2B5EF4-FFF2-40B4-BE49-F238E27FC236}">
                  <a16:creationId xmlns:a16="http://schemas.microsoft.com/office/drawing/2014/main" id="{22351384-4D6D-1E14-730B-F184BE04EBDD}"/>
                </a:ext>
              </a:extLst>
            </p:cNvPr>
            <p:cNvSpPr/>
            <p:nvPr/>
          </p:nvSpPr>
          <p:spPr>
            <a:xfrm>
              <a:off x="5581649" y="5374548"/>
              <a:ext cx="1570382"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CEO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boss = null</a:t>
              </a:r>
            </a:p>
          </p:txBody>
        </p:sp>
        <p:sp>
          <p:nvSpPr>
            <p:cNvPr id="8" name="Rectangle: Rounded Corners 7">
              <a:extLst>
                <a:ext uri="{FF2B5EF4-FFF2-40B4-BE49-F238E27FC236}">
                  <a16:creationId xmlns:a16="http://schemas.microsoft.com/office/drawing/2014/main" id="{235ADA3E-41BD-7A9E-CE2D-E1D04E9F7DDC}"/>
                </a:ext>
              </a:extLst>
            </p:cNvPr>
            <p:cNvSpPr/>
            <p:nvPr/>
          </p:nvSpPr>
          <p:spPr>
            <a:xfrm>
              <a:off x="5581649" y="4225133"/>
              <a:ext cx="1570382"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Director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boss = CEO</a:t>
              </a:r>
            </a:p>
          </p:txBody>
        </p:sp>
        <p:sp>
          <p:nvSpPr>
            <p:cNvPr id="9" name="Rectangle: Rounded Corners 8">
              <a:extLst>
                <a:ext uri="{FF2B5EF4-FFF2-40B4-BE49-F238E27FC236}">
                  <a16:creationId xmlns:a16="http://schemas.microsoft.com/office/drawing/2014/main" id="{FE0C1D48-939E-FC1D-6121-91607CC738DA}"/>
                </a:ext>
              </a:extLst>
            </p:cNvPr>
            <p:cNvSpPr/>
            <p:nvPr/>
          </p:nvSpPr>
          <p:spPr>
            <a:xfrm>
              <a:off x="5434633" y="2962863"/>
              <a:ext cx="1864415"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boss = Director</a:t>
              </a:r>
            </a:p>
          </p:txBody>
        </p:sp>
        <p:sp>
          <p:nvSpPr>
            <p:cNvPr id="10" name="Rectangle: Rounded Corners 9">
              <a:extLst>
                <a:ext uri="{FF2B5EF4-FFF2-40B4-BE49-F238E27FC236}">
                  <a16:creationId xmlns:a16="http://schemas.microsoft.com/office/drawing/2014/main" id="{7A1A4F4A-A6A2-BD27-5B9C-8BA8C960E583}"/>
                </a:ext>
              </a:extLst>
            </p:cNvPr>
            <p:cNvSpPr/>
            <p:nvPr/>
          </p:nvSpPr>
          <p:spPr>
            <a:xfrm>
              <a:off x="5347665" y="1690688"/>
              <a:ext cx="2038350" cy="66095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Worker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boss = Manager</a:t>
              </a:r>
            </a:p>
          </p:txBody>
        </p:sp>
        <p:cxnSp>
          <p:nvCxnSpPr>
            <p:cNvPr id="12" name="Straight Arrow Connector 11">
              <a:extLst>
                <a:ext uri="{FF2B5EF4-FFF2-40B4-BE49-F238E27FC236}">
                  <a16:creationId xmlns:a16="http://schemas.microsoft.com/office/drawing/2014/main" id="{5BB677EC-5D89-DD9E-A884-0B960C8233C4}"/>
                </a:ext>
              </a:extLst>
            </p:cNvPr>
            <p:cNvCxnSpPr>
              <a:cxnSpLocks/>
            </p:cNvCxnSpPr>
            <p:nvPr/>
          </p:nvCxnSpPr>
          <p:spPr>
            <a:xfrm>
              <a:off x="6304306" y="2351640"/>
              <a:ext cx="1" cy="61122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2B3F450-9916-8974-43F3-38176A06CDDF}"/>
                </a:ext>
              </a:extLst>
            </p:cNvPr>
            <p:cNvCxnSpPr>
              <a:cxnSpLocks/>
            </p:cNvCxnSpPr>
            <p:nvPr/>
          </p:nvCxnSpPr>
          <p:spPr>
            <a:xfrm flipH="1">
              <a:off x="6293332" y="3623815"/>
              <a:ext cx="1" cy="601318"/>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6F78EC9-3348-7D80-338A-9D85CC487E71}"/>
                </a:ext>
              </a:extLst>
            </p:cNvPr>
            <p:cNvCxnSpPr>
              <a:cxnSpLocks/>
            </p:cNvCxnSpPr>
            <p:nvPr/>
          </p:nvCxnSpPr>
          <p:spPr>
            <a:xfrm>
              <a:off x="6347790" y="4886085"/>
              <a:ext cx="0" cy="48846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FDAC8043-F006-A2F5-89A8-DB94213BA14E}"/>
                </a:ext>
              </a:extLst>
            </p:cNvPr>
            <p:cNvCxnSpPr/>
            <p:nvPr/>
          </p:nvCxnSpPr>
          <p:spPr>
            <a:xfrm flipV="1">
              <a:off x="3433763" y="2056150"/>
              <a:ext cx="1728787" cy="4917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C71284-96C3-1336-FC77-59D6854FC67E}"/>
                </a:ext>
              </a:extLst>
            </p:cNvPr>
            <p:cNvCxnSpPr>
              <a:cxnSpLocks/>
            </p:cNvCxnSpPr>
            <p:nvPr/>
          </p:nvCxnSpPr>
          <p:spPr>
            <a:xfrm>
              <a:off x="3433763" y="2597939"/>
              <a:ext cx="1851369" cy="5841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448C18D3-54B8-E04B-2A34-91E9208EC0C1}"/>
                </a:ext>
              </a:extLst>
            </p:cNvPr>
            <p:cNvCxnSpPr>
              <a:cxnSpLocks/>
            </p:cNvCxnSpPr>
            <p:nvPr/>
          </p:nvCxnSpPr>
          <p:spPr>
            <a:xfrm>
              <a:off x="3466333" y="2661669"/>
              <a:ext cx="1954906" cy="17666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2CB4E075-184F-E1B8-CC97-F71F3862EFB2}"/>
                </a:ext>
              </a:extLst>
            </p:cNvPr>
            <p:cNvCxnSpPr>
              <a:cxnSpLocks/>
            </p:cNvCxnSpPr>
            <p:nvPr/>
          </p:nvCxnSpPr>
          <p:spPr>
            <a:xfrm>
              <a:off x="3466332" y="2747025"/>
              <a:ext cx="1954907" cy="27373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8365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572-E95A-9202-5699-381141DCB98B}"/>
              </a:ext>
            </a:extLst>
          </p:cNvPr>
          <p:cNvSpPr>
            <a:spLocks noGrp="1"/>
          </p:cNvSpPr>
          <p:nvPr>
            <p:ph type="title"/>
          </p:nvPr>
        </p:nvSpPr>
        <p:spPr/>
        <p:txBody>
          <a:bodyPr/>
          <a:lstStyle/>
          <a:p>
            <a:r>
              <a:rPr lang="en-GB" dirty="0"/>
              <a:t>…dream turns into nightmare…</a:t>
            </a:r>
          </a:p>
        </p:txBody>
      </p:sp>
      <p:sp>
        <p:nvSpPr>
          <p:cNvPr id="3" name="Content Placeholder 2">
            <a:extLst>
              <a:ext uri="{FF2B5EF4-FFF2-40B4-BE49-F238E27FC236}">
                <a16:creationId xmlns:a16="http://schemas.microsoft.com/office/drawing/2014/main" id="{60600C52-BA9E-40D4-E0F4-8BAA9BE5B063}"/>
              </a:ext>
            </a:extLst>
          </p:cNvPr>
          <p:cNvSpPr>
            <a:spLocks noGrp="1"/>
          </p:cNvSpPr>
          <p:nvPr>
            <p:ph idx="1"/>
          </p:nvPr>
        </p:nvSpPr>
        <p:spPr/>
        <p:txBody>
          <a:bodyPr/>
          <a:lstStyle/>
          <a:p>
            <a:r>
              <a:rPr lang="en-GB" dirty="0"/>
              <a:t>Interviewer:</a:t>
            </a:r>
          </a:p>
          <a:p>
            <a:pPr lvl="1"/>
            <a:r>
              <a:rPr lang="en-GB" dirty="0"/>
              <a:t>Not so fast!</a:t>
            </a:r>
          </a:p>
          <a:p>
            <a:pPr lvl="1"/>
            <a:r>
              <a:rPr lang="en-GB" dirty="0"/>
              <a:t>What if my array contains a million zillion elements?</a:t>
            </a:r>
          </a:p>
          <a:p>
            <a:pPr lvl="1"/>
            <a:r>
              <a:rPr lang="en-GB" dirty="0"/>
              <a:t>…and I only want the first 50?</a:t>
            </a:r>
          </a:p>
          <a:p>
            <a:pPr lvl="1"/>
            <a:r>
              <a:rPr lang="en-GB" dirty="0"/>
              <a:t>What if the possible element values are a fixed set? Like days of the week?</a:t>
            </a:r>
          </a:p>
          <a:p>
            <a:pPr lvl="1"/>
            <a:r>
              <a:rPr lang="en-GB" dirty="0"/>
              <a:t>…</a:t>
            </a:r>
          </a:p>
          <a:p>
            <a:r>
              <a:rPr lang="en-GB" dirty="0" err="1"/>
              <a:t>Bootcamper</a:t>
            </a:r>
            <a:r>
              <a:rPr lang="en-GB" dirty="0"/>
              <a:t>:</a:t>
            </a:r>
          </a:p>
          <a:p>
            <a:pPr lvl="1"/>
            <a:r>
              <a:rPr lang="en-GB" dirty="0" err="1"/>
              <a:t>Pahh</a:t>
            </a:r>
            <a:r>
              <a:rPr lang="en-GB" dirty="0"/>
              <a:t>! What if you shoved your job up your (*”&amp;(“!</a:t>
            </a:r>
          </a:p>
        </p:txBody>
      </p:sp>
      <p:pic>
        <p:nvPicPr>
          <p:cNvPr id="5" name="Picture 4">
            <a:extLst>
              <a:ext uri="{FF2B5EF4-FFF2-40B4-BE49-F238E27FC236}">
                <a16:creationId xmlns:a16="http://schemas.microsoft.com/office/drawing/2014/main" id="{4F5F4737-ADCA-2EE2-2803-6BFA76C87E34}"/>
              </a:ext>
            </a:extLst>
          </p:cNvPr>
          <p:cNvPicPr>
            <a:picLocks noChangeAspect="1"/>
          </p:cNvPicPr>
          <p:nvPr/>
        </p:nvPicPr>
        <p:blipFill>
          <a:blip r:embed="rId3"/>
          <a:stretch>
            <a:fillRect/>
          </a:stretch>
        </p:blipFill>
        <p:spPr>
          <a:xfrm>
            <a:off x="8853822" y="61913"/>
            <a:ext cx="3223878" cy="3124200"/>
          </a:xfrm>
          <a:prstGeom prst="rect">
            <a:avLst/>
          </a:prstGeom>
        </p:spPr>
      </p:pic>
      <p:sp>
        <p:nvSpPr>
          <p:cNvPr id="4" name="Rectangle 3">
            <a:extLst>
              <a:ext uri="{FF2B5EF4-FFF2-40B4-BE49-F238E27FC236}">
                <a16:creationId xmlns:a16="http://schemas.microsoft.com/office/drawing/2014/main" id="{3ABD74C9-A879-BD31-B7AD-97BC2B358EC9}"/>
              </a:ext>
            </a:extLst>
          </p:cNvPr>
          <p:cNvSpPr/>
          <p:nvPr/>
        </p:nvSpPr>
        <p:spPr>
          <a:xfrm>
            <a:off x="9437511" y="4920313"/>
            <a:ext cx="2404535" cy="1661993"/>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r>
              <a:rPr lang="en-US" sz="2400" b="0" cap="none" spc="0" dirty="0">
                <a:ln w="0"/>
                <a:solidFill>
                  <a:schemeClr val="accent1"/>
                </a:solidFill>
                <a:effectLst>
                  <a:outerShdw blurRad="38100" dist="25400" dir="5400000" algn="ctr" rotWithShape="0">
                    <a:srgbClr val="6E747A">
                      <a:alpha val="43000"/>
                    </a:srgbClr>
                  </a:outerShdw>
                </a:effectLst>
              </a:rPr>
              <a:t>This is not a </a:t>
            </a:r>
          </a:p>
          <a:p>
            <a:pPr algn="ctr"/>
            <a:r>
              <a:rPr lang="en-US" sz="2400" b="0" cap="none" spc="0" dirty="0">
                <a:ln w="0"/>
                <a:solidFill>
                  <a:schemeClr val="accent1"/>
                </a:solidFill>
                <a:effectLst>
                  <a:outerShdw blurRad="38100" dist="25400" dir="5400000" algn="ctr" rotWithShape="0">
                    <a:srgbClr val="6E747A">
                      <a:alpha val="43000"/>
                    </a:srgbClr>
                  </a:outerShdw>
                </a:effectLst>
              </a:rPr>
              <a:t>soft skills </a:t>
            </a:r>
          </a:p>
          <a:p>
            <a:pPr algn="ctr"/>
            <a:r>
              <a:rPr lang="en-US" sz="2400" b="0" cap="none" spc="0" dirty="0">
                <a:ln w="0"/>
                <a:solidFill>
                  <a:schemeClr val="accent1"/>
                </a:solidFill>
                <a:effectLst>
                  <a:outerShdw blurRad="38100" dist="25400" dir="5400000" algn="ctr" rotWithShape="0">
                    <a:srgbClr val="6E747A">
                      <a:alpha val="43000"/>
                    </a:srgbClr>
                  </a:outerShdw>
                </a:effectLst>
              </a:rPr>
              <a:t>PD course </a:t>
            </a:r>
          </a:p>
        </p:txBody>
      </p:sp>
    </p:spTree>
    <p:extLst>
      <p:ext uri="{BB962C8B-B14F-4D97-AF65-F5344CB8AC3E}">
        <p14:creationId xmlns:p14="http://schemas.microsoft.com/office/powerpoint/2010/main" val="416132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rrow: Right 59">
            <a:extLst>
              <a:ext uri="{FF2B5EF4-FFF2-40B4-BE49-F238E27FC236}">
                <a16:creationId xmlns:a16="http://schemas.microsoft.com/office/drawing/2014/main" id="{9E871237-880B-E84E-CBD4-466B27FC513A}"/>
              </a:ext>
            </a:extLst>
          </p:cNvPr>
          <p:cNvSpPr/>
          <p:nvPr/>
        </p:nvSpPr>
        <p:spPr>
          <a:xfrm rot="20809633" flipH="1">
            <a:off x="6435122" y="1005221"/>
            <a:ext cx="1210962" cy="34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return</a:t>
            </a:r>
          </a:p>
        </p:txBody>
      </p:sp>
      <p:sp>
        <p:nvSpPr>
          <p:cNvPr id="55" name="Rectangle 8">
            <a:extLst>
              <a:ext uri="{FF2B5EF4-FFF2-40B4-BE49-F238E27FC236}">
                <a16:creationId xmlns:a16="http://schemas.microsoft.com/office/drawing/2014/main" id="{FCC440C4-FEDA-7EB4-79BB-C980460E4BC4}"/>
              </a:ext>
            </a:extLst>
          </p:cNvPr>
          <p:cNvSpPr/>
          <p:nvPr/>
        </p:nvSpPr>
        <p:spPr>
          <a:xfrm>
            <a:off x="5404948" y="101309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8">
            <a:extLst>
              <a:ext uri="{FF2B5EF4-FFF2-40B4-BE49-F238E27FC236}">
                <a16:creationId xmlns:a16="http://schemas.microsoft.com/office/drawing/2014/main" id="{1BF66628-0AAB-6ED2-7AD4-E60092447381}"/>
              </a:ext>
            </a:extLst>
          </p:cNvPr>
          <p:cNvSpPr/>
          <p:nvPr/>
        </p:nvSpPr>
        <p:spPr>
          <a:xfrm>
            <a:off x="5390360" y="265877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2" name="Group 41">
            <a:extLst>
              <a:ext uri="{FF2B5EF4-FFF2-40B4-BE49-F238E27FC236}">
                <a16:creationId xmlns:a16="http://schemas.microsoft.com/office/drawing/2014/main" id="{C66FA746-D4FA-6729-F775-7F89A08E437A}"/>
              </a:ext>
            </a:extLst>
          </p:cNvPr>
          <p:cNvGrpSpPr/>
          <p:nvPr/>
        </p:nvGrpSpPr>
        <p:grpSpPr>
          <a:xfrm>
            <a:off x="915074" y="2042826"/>
            <a:ext cx="9535584" cy="4337184"/>
            <a:chOff x="816220" y="1363204"/>
            <a:chExt cx="9535584" cy="4337184"/>
          </a:xfrm>
          <a:solidFill>
            <a:schemeClr val="tx2">
              <a:lumMod val="10000"/>
              <a:lumOff val="90000"/>
            </a:schemeClr>
          </a:solidFill>
        </p:grpSpPr>
        <p:sp>
          <p:nvSpPr>
            <p:cNvPr id="8" name="Rectangle 7">
              <a:extLst>
                <a:ext uri="{FF2B5EF4-FFF2-40B4-BE49-F238E27FC236}">
                  <a16:creationId xmlns:a16="http://schemas.microsoft.com/office/drawing/2014/main" id="{CC24C316-37AC-23E8-34F0-B17F72734C99}"/>
                </a:ext>
              </a:extLst>
            </p:cNvPr>
            <p:cNvSpPr/>
            <p:nvPr/>
          </p:nvSpPr>
          <p:spPr>
            <a:xfrm>
              <a:off x="816220" y="1968199"/>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259F8B5F-1A8C-472D-3F73-50F18E7FD05C}"/>
                </a:ext>
              </a:extLst>
            </p:cNvPr>
            <p:cNvSpPr/>
            <p:nvPr/>
          </p:nvSpPr>
          <p:spPr>
            <a:xfrm>
              <a:off x="2457396" y="4474309"/>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Rectangle 8">
              <a:extLst>
                <a:ext uri="{FF2B5EF4-FFF2-40B4-BE49-F238E27FC236}">
                  <a16:creationId xmlns:a16="http://schemas.microsoft.com/office/drawing/2014/main" id="{E999DFB2-9A79-C704-0D3A-96427CCC4E55}"/>
                </a:ext>
              </a:extLst>
            </p:cNvPr>
            <p:cNvSpPr/>
            <p:nvPr/>
          </p:nvSpPr>
          <p:spPr>
            <a:xfrm>
              <a:off x="5297856" y="1363204"/>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47" name="Group 46">
            <a:extLst>
              <a:ext uri="{FF2B5EF4-FFF2-40B4-BE49-F238E27FC236}">
                <a16:creationId xmlns:a16="http://schemas.microsoft.com/office/drawing/2014/main" id="{0E82E5C3-22C3-8227-8F0E-B92E7F94E0EC}"/>
              </a:ext>
            </a:extLst>
          </p:cNvPr>
          <p:cNvGrpSpPr/>
          <p:nvPr/>
        </p:nvGrpSpPr>
        <p:grpSpPr>
          <a:xfrm>
            <a:off x="919193" y="1231399"/>
            <a:ext cx="9535584" cy="4337184"/>
            <a:chOff x="816220" y="1363204"/>
            <a:chExt cx="9535584" cy="4337184"/>
          </a:xfrm>
          <a:solidFill>
            <a:schemeClr val="tx2">
              <a:lumMod val="10000"/>
              <a:lumOff val="90000"/>
            </a:schemeClr>
          </a:solidFill>
        </p:grpSpPr>
        <p:sp>
          <p:nvSpPr>
            <p:cNvPr id="48" name="Rectangle 7">
              <a:extLst>
                <a:ext uri="{FF2B5EF4-FFF2-40B4-BE49-F238E27FC236}">
                  <a16:creationId xmlns:a16="http://schemas.microsoft.com/office/drawing/2014/main" id="{D71A2884-4927-CA52-26F3-39796E8AB089}"/>
                </a:ext>
              </a:extLst>
            </p:cNvPr>
            <p:cNvSpPr/>
            <p:nvPr/>
          </p:nvSpPr>
          <p:spPr>
            <a:xfrm>
              <a:off x="816220" y="1968199"/>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9" name="Rectangle 8">
              <a:extLst>
                <a:ext uri="{FF2B5EF4-FFF2-40B4-BE49-F238E27FC236}">
                  <a16:creationId xmlns:a16="http://schemas.microsoft.com/office/drawing/2014/main" id="{09AD5A60-233F-021F-F47E-7F440CC4621C}"/>
                </a:ext>
              </a:extLst>
            </p:cNvPr>
            <p:cNvSpPr/>
            <p:nvPr/>
          </p:nvSpPr>
          <p:spPr>
            <a:xfrm>
              <a:off x="2457396" y="4474309"/>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Rectangle 8">
              <a:extLst>
                <a:ext uri="{FF2B5EF4-FFF2-40B4-BE49-F238E27FC236}">
                  <a16:creationId xmlns:a16="http://schemas.microsoft.com/office/drawing/2014/main" id="{D856DF4E-CE34-CBDF-F743-70486247BA90}"/>
                </a:ext>
              </a:extLst>
            </p:cNvPr>
            <p:cNvSpPr/>
            <p:nvPr/>
          </p:nvSpPr>
          <p:spPr>
            <a:xfrm>
              <a:off x="5297856" y="1363204"/>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grp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52" name="Rectangle 7">
            <a:extLst>
              <a:ext uri="{FF2B5EF4-FFF2-40B4-BE49-F238E27FC236}">
                <a16:creationId xmlns:a16="http://schemas.microsoft.com/office/drawing/2014/main" id="{CF64CD49-A79A-8D7D-A1D1-E5C234858926}"/>
              </a:ext>
            </a:extLst>
          </p:cNvPr>
          <p:cNvSpPr/>
          <p:nvPr/>
        </p:nvSpPr>
        <p:spPr>
          <a:xfrm>
            <a:off x="931550" y="1008491"/>
            <a:ext cx="9535584" cy="2926893"/>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5584" h="2926893">
                <a:moveTo>
                  <a:pt x="3133372" y="14816"/>
                </a:moveTo>
                <a:lnTo>
                  <a:pt x="4809880" y="13001"/>
                </a:lnTo>
                <a:lnTo>
                  <a:pt x="4466980" y="298751"/>
                </a:lnTo>
                <a:lnTo>
                  <a:pt x="7343530" y="298751"/>
                </a:lnTo>
                <a:lnTo>
                  <a:pt x="7654680" y="6651"/>
                </a:lnTo>
                <a:lnTo>
                  <a:pt x="9535584" y="0"/>
                </a:lnTo>
                <a:lnTo>
                  <a:pt x="6402211" y="2920295"/>
                </a:lnTo>
                <a:lnTo>
                  <a:pt x="4494086" y="2912297"/>
                </a:lnTo>
                <a:lnTo>
                  <a:pt x="4942946" y="2496514"/>
                </a:lnTo>
                <a:lnTo>
                  <a:pt x="2121555" y="2492723"/>
                </a:lnTo>
                <a:lnTo>
                  <a:pt x="1644832" y="2926893"/>
                </a:lnTo>
                <a:lnTo>
                  <a:pt x="0" y="2926644"/>
                </a:lnTo>
                <a:lnTo>
                  <a:pt x="3133372" y="14816"/>
                </a:lnTo>
                <a:close/>
              </a:path>
            </a:pathLst>
          </a:custGeom>
          <a:solidFill>
            <a:schemeClr val="tx2">
              <a:lumMod val="10000"/>
              <a:lumOff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3" name="Rectangle 8">
            <a:extLst>
              <a:ext uri="{FF2B5EF4-FFF2-40B4-BE49-F238E27FC236}">
                <a16:creationId xmlns:a16="http://schemas.microsoft.com/office/drawing/2014/main" id="{C991E512-D4D3-CCD7-F8B6-D50022BCDB12}"/>
              </a:ext>
            </a:extLst>
          </p:cNvPr>
          <p:cNvSpPr/>
          <p:nvPr/>
        </p:nvSpPr>
        <p:spPr>
          <a:xfrm>
            <a:off x="2572726" y="3514601"/>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4" name="Rectangle 8">
            <a:extLst>
              <a:ext uri="{FF2B5EF4-FFF2-40B4-BE49-F238E27FC236}">
                <a16:creationId xmlns:a16="http://schemas.microsoft.com/office/drawing/2014/main" id="{92637A66-2E5C-FC54-64D3-5B37B9256BCC}"/>
              </a:ext>
            </a:extLst>
          </p:cNvPr>
          <p:cNvSpPr/>
          <p:nvPr/>
        </p:nvSpPr>
        <p:spPr>
          <a:xfrm>
            <a:off x="5413186" y="403496"/>
            <a:ext cx="3185744" cy="917574"/>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96711 w 3951111"/>
              <a:gd name="connsiteY0" fmla="*/ 0 h 1219199"/>
              <a:gd name="connsiteX1" fmla="*/ 3951111 w 3951111"/>
              <a:gd name="connsiteY1" fmla="*/ 756354 h 1219199"/>
              <a:gd name="connsiteX2" fmla="*/ 0 w 3951111"/>
              <a:gd name="connsiteY2" fmla="*/ 1219199 h 1219199"/>
              <a:gd name="connsiteX3" fmla="*/ 45156 w 3951111"/>
              <a:gd name="connsiteY3" fmla="*/ 417688 h 1219199"/>
              <a:gd name="connsiteX4" fmla="*/ 496711 w 3951111"/>
              <a:gd name="connsiteY4" fmla="*/ 0 h 1219199"/>
              <a:gd name="connsiteX0" fmla="*/ 496711 w 496711"/>
              <a:gd name="connsiteY0" fmla="*/ 0 h 1219199"/>
              <a:gd name="connsiteX1" fmla="*/ 440266 w 496711"/>
              <a:gd name="connsiteY1" fmla="*/ 733776 h 1219199"/>
              <a:gd name="connsiteX2" fmla="*/ 0 w 496711"/>
              <a:gd name="connsiteY2" fmla="*/ 1219199 h 1219199"/>
              <a:gd name="connsiteX3" fmla="*/ 45156 w 496711"/>
              <a:gd name="connsiteY3" fmla="*/ 417688 h 1219199"/>
              <a:gd name="connsiteX4" fmla="*/ 496711 w 496711"/>
              <a:gd name="connsiteY4" fmla="*/ 0 h 1219199"/>
              <a:gd name="connsiteX0" fmla="*/ 496711 w 496711"/>
              <a:gd name="connsiteY0" fmla="*/ 0 h 1219199"/>
              <a:gd name="connsiteX1" fmla="*/ 440266 w 496711"/>
              <a:gd name="connsiteY1" fmla="*/ 767642 h 1219199"/>
              <a:gd name="connsiteX2" fmla="*/ 0 w 496711"/>
              <a:gd name="connsiteY2" fmla="*/ 1219199 h 1219199"/>
              <a:gd name="connsiteX3" fmla="*/ 45156 w 496711"/>
              <a:gd name="connsiteY3" fmla="*/ 417688 h 1219199"/>
              <a:gd name="connsiteX4" fmla="*/ 496711 w 496711"/>
              <a:gd name="connsiteY4" fmla="*/ 0 h 1219199"/>
              <a:gd name="connsiteX0" fmla="*/ 3826933 w 3826933"/>
              <a:gd name="connsiteY0" fmla="*/ 0 h 1117599"/>
              <a:gd name="connsiteX1" fmla="*/ 440266 w 3826933"/>
              <a:gd name="connsiteY1" fmla="*/ 666042 h 1117599"/>
              <a:gd name="connsiteX2" fmla="*/ 0 w 3826933"/>
              <a:gd name="connsiteY2" fmla="*/ 1117599 h 1117599"/>
              <a:gd name="connsiteX3" fmla="*/ 45156 w 3826933"/>
              <a:gd name="connsiteY3" fmla="*/ 316088 h 1117599"/>
              <a:gd name="connsiteX4" fmla="*/ 3826933 w 3826933"/>
              <a:gd name="connsiteY4" fmla="*/ 0 h 1117599"/>
              <a:gd name="connsiteX0" fmla="*/ 3826933 w 3826933"/>
              <a:gd name="connsiteY0" fmla="*/ 0 h 1117599"/>
              <a:gd name="connsiteX1" fmla="*/ 440266 w 3826933"/>
              <a:gd name="connsiteY1" fmla="*/ 666042 h 1117599"/>
              <a:gd name="connsiteX2" fmla="*/ 0 w 3826933"/>
              <a:gd name="connsiteY2" fmla="*/ 1117599 h 1117599"/>
              <a:gd name="connsiteX3" fmla="*/ 3465690 w 3826933"/>
              <a:gd name="connsiteY3" fmla="*/ 530577 h 1117599"/>
              <a:gd name="connsiteX4" fmla="*/ 3826933 w 3826933"/>
              <a:gd name="connsiteY4" fmla="*/ 0 h 1117599"/>
              <a:gd name="connsiteX0" fmla="*/ 3860271 w 3860271"/>
              <a:gd name="connsiteY0" fmla="*/ 0 h 1103311"/>
              <a:gd name="connsiteX1" fmla="*/ 473604 w 3860271"/>
              <a:gd name="connsiteY1" fmla="*/ 666042 h 1103311"/>
              <a:gd name="connsiteX2" fmla="*/ 0 w 3860271"/>
              <a:gd name="connsiteY2" fmla="*/ 1103311 h 1103311"/>
              <a:gd name="connsiteX3" fmla="*/ 3499028 w 3860271"/>
              <a:gd name="connsiteY3" fmla="*/ 530577 h 1103311"/>
              <a:gd name="connsiteX4" fmla="*/ 3860271 w 3860271"/>
              <a:gd name="connsiteY4" fmla="*/ 0 h 1103311"/>
              <a:gd name="connsiteX0" fmla="*/ 3874559 w 3874559"/>
              <a:gd name="connsiteY0" fmla="*/ 0 h 1103311"/>
              <a:gd name="connsiteX1" fmla="*/ 487892 w 3874559"/>
              <a:gd name="connsiteY1" fmla="*/ 666042 h 1103311"/>
              <a:gd name="connsiteX2" fmla="*/ 0 w 3874559"/>
              <a:gd name="connsiteY2" fmla="*/ 1103311 h 1103311"/>
              <a:gd name="connsiteX3" fmla="*/ 3513316 w 3874559"/>
              <a:gd name="connsiteY3" fmla="*/ 530577 h 1103311"/>
              <a:gd name="connsiteX4" fmla="*/ 3874559 w 3874559"/>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513316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530577 h 1103311"/>
              <a:gd name="connsiteX4" fmla="*/ 3984097 w 3984097"/>
              <a:gd name="connsiteY4" fmla="*/ 0 h 1103311"/>
              <a:gd name="connsiteX0" fmla="*/ 3984097 w 3984097"/>
              <a:gd name="connsiteY0" fmla="*/ 0 h 1103311"/>
              <a:gd name="connsiteX1" fmla="*/ 487892 w 3984097"/>
              <a:gd name="connsiteY1" fmla="*/ 666042 h 1103311"/>
              <a:gd name="connsiteX2" fmla="*/ 0 w 3984097"/>
              <a:gd name="connsiteY2" fmla="*/ 1103311 h 1103311"/>
              <a:gd name="connsiteX3" fmla="*/ 3656191 w 3984097"/>
              <a:gd name="connsiteY3" fmla="*/ 497240 h 1103311"/>
              <a:gd name="connsiteX4" fmla="*/ 3984097 w 3984097"/>
              <a:gd name="connsiteY4" fmla="*/ 0 h 1103311"/>
              <a:gd name="connsiteX0" fmla="*/ 3988860 w 3988860"/>
              <a:gd name="connsiteY0" fmla="*/ 0 h 1050924"/>
              <a:gd name="connsiteX1" fmla="*/ 487892 w 3988860"/>
              <a:gd name="connsiteY1" fmla="*/ 613655 h 1050924"/>
              <a:gd name="connsiteX2" fmla="*/ 0 w 3988860"/>
              <a:gd name="connsiteY2" fmla="*/ 1050924 h 1050924"/>
              <a:gd name="connsiteX3" fmla="*/ 3656191 w 3988860"/>
              <a:gd name="connsiteY3" fmla="*/ 444853 h 1050924"/>
              <a:gd name="connsiteX4" fmla="*/ 3988860 w 3988860"/>
              <a:gd name="connsiteY4" fmla="*/ 0 h 1050924"/>
              <a:gd name="connsiteX0" fmla="*/ 3861860 w 3861860"/>
              <a:gd name="connsiteY0" fmla="*/ 0 h 917574"/>
              <a:gd name="connsiteX1" fmla="*/ 360892 w 3861860"/>
              <a:gd name="connsiteY1" fmla="*/ 613655 h 917574"/>
              <a:gd name="connsiteX2" fmla="*/ 0 w 3861860"/>
              <a:gd name="connsiteY2" fmla="*/ 917574 h 917574"/>
              <a:gd name="connsiteX3" fmla="*/ 3529191 w 3861860"/>
              <a:gd name="connsiteY3" fmla="*/ 444853 h 917574"/>
              <a:gd name="connsiteX4" fmla="*/ 3861860 w 3861860"/>
              <a:gd name="connsiteY4" fmla="*/ 0 h 917574"/>
              <a:gd name="connsiteX0" fmla="*/ 3861860 w 3861860"/>
              <a:gd name="connsiteY0" fmla="*/ 0 h 917574"/>
              <a:gd name="connsiteX1" fmla="*/ 360892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586341 w 3861860"/>
              <a:gd name="connsiteY3" fmla="*/ 279753 h 917574"/>
              <a:gd name="connsiteX4" fmla="*/ 3861860 w 3861860"/>
              <a:gd name="connsiteY4" fmla="*/ 0 h 917574"/>
              <a:gd name="connsiteX0" fmla="*/ 3861860 w 3861860"/>
              <a:gd name="connsiteY0" fmla="*/ 0 h 917574"/>
              <a:gd name="connsiteX1" fmla="*/ 407078 w 3861860"/>
              <a:gd name="connsiteY1" fmla="*/ 613655 h 917574"/>
              <a:gd name="connsiteX2" fmla="*/ 0 w 3861860"/>
              <a:gd name="connsiteY2" fmla="*/ 917574 h 917574"/>
              <a:gd name="connsiteX3" fmla="*/ 3463179 w 3861860"/>
              <a:gd name="connsiteY3" fmla="*/ 286103 h 917574"/>
              <a:gd name="connsiteX4" fmla="*/ 3861860 w 3861860"/>
              <a:gd name="connsiteY4" fmla="*/ 0 h 91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860" h="917574">
                <a:moveTo>
                  <a:pt x="3861860" y="0"/>
                </a:moveTo>
                <a:lnTo>
                  <a:pt x="407078" y="613655"/>
                </a:lnTo>
                <a:lnTo>
                  <a:pt x="0" y="917574"/>
                </a:lnTo>
                <a:lnTo>
                  <a:pt x="3463179" y="286103"/>
                </a:lnTo>
                <a:lnTo>
                  <a:pt x="3861860"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6" name="Arrow: Left 55">
            <a:extLst>
              <a:ext uri="{FF2B5EF4-FFF2-40B4-BE49-F238E27FC236}">
                <a16:creationId xmlns:a16="http://schemas.microsoft.com/office/drawing/2014/main" id="{ABAF7E3C-29D4-F812-A585-86F962CF4050}"/>
              </a:ext>
            </a:extLst>
          </p:cNvPr>
          <p:cNvSpPr/>
          <p:nvPr/>
        </p:nvSpPr>
        <p:spPr>
          <a:xfrm rot="1068257">
            <a:off x="4025553" y="4057338"/>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call</a:t>
            </a:r>
          </a:p>
        </p:txBody>
      </p:sp>
      <p:sp>
        <p:nvSpPr>
          <p:cNvPr id="57" name="Arrow: Left 56">
            <a:extLst>
              <a:ext uri="{FF2B5EF4-FFF2-40B4-BE49-F238E27FC236}">
                <a16:creationId xmlns:a16="http://schemas.microsoft.com/office/drawing/2014/main" id="{7027EB3E-148C-2816-B922-9617A07C97D4}"/>
              </a:ext>
            </a:extLst>
          </p:cNvPr>
          <p:cNvSpPr/>
          <p:nvPr/>
        </p:nvSpPr>
        <p:spPr>
          <a:xfrm rot="1068257">
            <a:off x="3992601" y="4864645"/>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call</a:t>
            </a:r>
          </a:p>
        </p:txBody>
      </p:sp>
      <p:sp>
        <p:nvSpPr>
          <p:cNvPr id="58" name="Arrow: Left 57">
            <a:extLst>
              <a:ext uri="{FF2B5EF4-FFF2-40B4-BE49-F238E27FC236}">
                <a16:creationId xmlns:a16="http://schemas.microsoft.com/office/drawing/2014/main" id="{B5315EFC-75B3-F39A-418D-D19198E1F9ED}"/>
              </a:ext>
            </a:extLst>
          </p:cNvPr>
          <p:cNvSpPr/>
          <p:nvPr/>
        </p:nvSpPr>
        <p:spPr>
          <a:xfrm rot="1068257">
            <a:off x="3856677" y="5606052"/>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call</a:t>
            </a:r>
          </a:p>
        </p:txBody>
      </p:sp>
      <p:sp>
        <p:nvSpPr>
          <p:cNvPr id="59" name="Arrow: Right 58">
            <a:extLst>
              <a:ext uri="{FF2B5EF4-FFF2-40B4-BE49-F238E27FC236}">
                <a16:creationId xmlns:a16="http://schemas.microsoft.com/office/drawing/2014/main" id="{B82F7C91-D375-F82A-0CE9-CF767916FF45}"/>
              </a:ext>
            </a:extLst>
          </p:cNvPr>
          <p:cNvSpPr/>
          <p:nvPr/>
        </p:nvSpPr>
        <p:spPr>
          <a:xfrm rot="20809633" flipH="1">
            <a:off x="6319791" y="519187"/>
            <a:ext cx="1210962" cy="34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return</a:t>
            </a:r>
          </a:p>
        </p:txBody>
      </p:sp>
      <p:sp>
        <p:nvSpPr>
          <p:cNvPr id="65" name="Rectangle 7">
            <a:extLst>
              <a:ext uri="{FF2B5EF4-FFF2-40B4-BE49-F238E27FC236}">
                <a16:creationId xmlns:a16="http://schemas.microsoft.com/office/drawing/2014/main" id="{944506DD-CD46-5EF7-1129-581A698FA1A6}"/>
              </a:ext>
            </a:extLst>
          </p:cNvPr>
          <p:cNvSpPr/>
          <p:nvPr/>
        </p:nvSpPr>
        <p:spPr>
          <a:xfrm>
            <a:off x="3666513" y="2558715"/>
            <a:ext cx="2573650" cy="789967"/>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7343530 w 9535584"/>
              <a:gd name="connsiteY2" fmla="*/ 298751 h 2926893"/>
              <a:gd name="connsiteX3" fmla="*/ 7654680 w 9535584"/>
              <a:gd name="connsiteY3" fmla="*/ 6651 h 2926893"/>
              <a:gd name="connsiteX4" fmla="*/ 9535584 w 9535584"/>
              <a:gd name="connsiteY4" fmla="*/ 0 h 2926893"/>
              <a:gd name="connsiteX5" fmla="*/ 6402211 w 9535584"/>
              <a:gd name="connsiteY5" fmla="*/ 2920295 h 2926893"/>
              <a:gd name="connsiteX6" fmla="*/ 4494086 w 9535584"/>
              <a:gd name="connsiteY6" fmla="*/ 2912297 h 2926893"/>
              <a:gd name="connsiteX7" fmla="*/ 4942946 w 9535584"/>
              <a:gd name="connsiteY7" fmla="*/ 2496514 h 2926893"/>
              <a:gd name="connsiteX8" fmla="*/ 2121555 w 9535584"/>
              <a:gd name="connsiteY8" fmla="*/ 2492723 h 2926893"/>
              <a:gd name="connsiteX9" fmla="*/ 1644832 w 9535584"/>
              <a:gd name="connsiteY9" fmla="*/ 2926893 h 2926893"/>
              <a:gd name="connsiteX10" fmla="*/ 0 w 9535584"/>
              <a:gd name="connsiteY10" fmla="*/ 2926644 h 2926893"/>
              <a:gd name="connsiteX11" fmla="*/ 3133372 w 9535584"/>
              <a:gd name="connsiteY11"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4942946 w 9535584"/>
              <a:gd name="connsiteY6" fmla="*/ 2496514 h 2926893"/>
              <a:gd name="connsiteX7" fmla="*/ 2121555 w 9535584"/>
              <a:gd name="connsiteY7" fmla="*/ 2492723 h 2926893"/>
              <a:gd name="connsiteX8" fmla="*/ 1644832 w 9535584"/>
              <a:gd name="connsiteY8" fmla="*/ 2926893 h 2926893"/>
              <a:gd name="connsiteX9" fmla="*/ 0 w 9535584"/>
              <a:gd name="connsiteY9" fmla="*/ 2926644 h 2926893"/>
              <a:gd name="connsiteX10" fmla="*/ 3133372 w 9535584"/>
              <a:gd name="connsiteY10"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2121555 w 9535584"/>
              <a:gd name="connsiteY6" fmla="*/ 2492723 h 2926893"/>
              <a:gd name="connsiteX7" fmla="*/ 1644832 w 9535584"/>
              <a:gd name="connsiteY7" fmla="*/ 2926893 h 2926893"/>
              <a:gd name="connsiteX8" fmla="*/ 0 w 9535584"/>
              <a:gd name="connsiteY8" fmla="*/ 2926644 h 2926893"/>
              <a:gd name="connsiteX9" fmla="*/ 3133372 w 9535584"/>
              <a:gd name="connsiteY9"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1644832 w 9535584"/>
              <a:gd name="connsiteY6" fmla="*/ 2926893 h 2926893"/>
              <a:gd name="connsiteX7" fmla="*/ 0 w 9535584"/>
              <a:gd name="connsiteY7" fmla="*/ 2926644 h 2926893"/>
              <a:gd name="connsiteX8" fmla="*/ 3133372 w 9535584"/>
              <a:gd name="connsiteY8"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584" h="2926893">
                <a:moveTo>
                  <a:pt x="3133372" y="14816"/>
                </a:moveTo>
                <a:lnTo>
                  <a:pt x="4809880" y="13001"/>
                </a:lnTo>
                <a:lnTo>
                  <a:pt x="7654680" y="6651"/>
                </a:lnTo>
                <a:lnTo>
                  <a:pt x="9535584" y="0"/>
                </a:lnTo>
                <a:lnTo>
                  <a:pt x="6402211" y="2920295"/>
                </a:lnTo>
                <a:lnTo>
                  <a:pt x="4494086" y="2912297"/>
                </a:lnTo>
                <a:lnTo>
                  <a:pt x="1644832" y="2926893"/>
                </a:lnTo>
                <a:lnTo>
                  <a:pt x="0" y="2926644"/>
                </a:lnTo>
                <a:lnTo>
                  <a:pt x="3133372" y="14816"/>
                </a:lnTo>
                <a:close/>
              </a:path>
            </a:pathLst>
          </a:cu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6" name="Rectangle 7">
            <a:extLst>
              <a:ext uri="{FF2B5EF4-FFF2-40B4-BE49-F238E27FC236}">
                <a16:creationId xmlns:a16="http://schemas.microsoft.com/office/drawing/2014/main" id="{6DBE7985-954F-6AA5-2A4C-1B463C3F48CA}"/>
              </a:ext>
            </a:extLst>
          </p:cNvPr>
          <p:cNvSpPr/>
          <p:nvPr/>
        </p:nvSpPr>
        <p:spPr>
          <a:xfrm>
            <a:off x="4720956" y="1561937"/>
            <a:ext cx="2573650" cy="789967"/>
          </a:xfrm>
          <a:custGeom>
            <a:avLst/>
            <a:gdLst>
              <a:gd name="connsiteX0" fmla="*/ 0 w 7540978"/>
              <a:gd name="connsiteY0" fmla="*/ 0 h 3668889"/>
              <a:gd name="connsiteX1" fmla="*/ 7540978 w 7540978"/>
              <a:gd name="connsiteY1" fmla="*/ 0 h 3668889"/>
              <a:gd name="connsiteX2" fmla="*/ 7540978 w 7540978"/>
              <a:gd name="connsiteY2" fmla="*/ 3668889 h 3668889"/>
              <a:gd name="connsiteX3" fmla="*/ 0 w 7540978"/>
              <a:gd name="connsiteY3" fmla="*/ 3668889 h 3668889"/>
              <a:gd name="connsiteX4" fmla="*/ 0 w 7540978"/>
              <a:gd name="connsiteY4" fmla="*/ 0 h 3668889"/>
              <a:gd name="connsiteX0" fmla="*/ 1298222 w 8839200"/>
              <a:gd name="connsiteY0" fmla="*/ 0 h 3815644"/>
              <a:gd name="connsiteX1" fmla="*/ 8839200 w 8839200"/>
              <a:gd name="connsiteY1" fmla="*/ 0 h 3815644"/>
              <a:gd name="connsiteX2" fmla="*/ 8839200 w 8839200"/>
              <a:gd name="connsiteY2" fmla="*/ 3668889 h 3815644"/>
              <a:gd name="connsiteX3" fmla="*/ 0 w 8839200"/>
              <a:gd name="connsiteY3" fmla="*/ 3815644 h 3815644"/>
              <a:gd name="connsiteX4" fmla="*/ 1298222 w 8839200"/>
              <a:gd name="connsiteY4" fmla="*/ 0 h 3815644"/>
              <a:gd name="connsiteX0" fmla="*/ 1298222 w 8839200"/>
              <a:gd name="connsiteY0" fmla="*/ 0 h 3815644"/>
              <a:gd name="connsiteX1" fmla="*/ 8839200 w 8839200"/>
              <a:gd name="connsiteY1" fmla="*/ 0 h 3815644"/>
              <a:gd name="connsiteX2" fmla="*/ 6705600 w 8839200"/>
              <a:gd name="connsiteY2" fmla="*/ 3781778 h 3815644"/>
              <a:gd name="connsiteX3" fmla="*/ 0 w 8839200"/>
              <a:gd name="connsiteY3" fmla="*/ 3815644 h 3815644"/>
              <a:gd name="connsiteX4" fmla="*/ 1298222 w 8839200"/>
              <a:gd name="connsiteY4" fmla="*/ 0 h 3815644"/>
              <a:gd name="connsiteX0" fmla="*/ 1298222 w 9008534"/>
              <a:gd name="connsiteY0" fmla="*/ 0 h 3815644"/>
              <a:gd name="connsiteX1" fmla="*/ 9008534 w 9008534"/>
              <a:gd name="connsiteY1" fmla="*/ 914400 h 3815644"/>
              <a:gd name="connsiteX2" fmla="*/ 6705600 w 9008534"/>
              <a:gd name="connsiteY2" fmla="*/ 3781778 h 3815644"/>
              <a:gd name="connsiteX3" fmla="*/ 0 w 9008534"/>
              <a:gd name="connsiteY3" fmla="*/ 3815644 h 3815644"/>
              <a:gd name="connsiteX4" fmla="*/ 1298222 w 9008534"/>
              <a:gd name="connsiteY4" fmla="*/ 0 h 3815644"/>
              <a:gd name="connsiteX0" fmla="*/ 3115733 w 9008534"/>
              <a:gd name="connsiteY0" fmla="*/ 33866 h 2901244"/>
              <a:gd name="connsiteX1" fmla="*/ 9008534 w 9008534"/>
              <a:gd name="connsiteY1" fmla="*/ 0 h 2901244"/>
              <a:gd name="connsiteX2" fmla="*/ 6705600 w 9008534"/>
              <a:gd name="connsiteY2" fmla="*/ 2867378 h 2901244"/>
              <a:gd name="connsiteX3" fmla="*/ 0 w 9008534"/>
              <a:gd name="connsiteY3" fmla="*/ 2901244 h 2901244"/>
              <a:gd name="connsiteX4" fmla="*/ 3115733 w 9008534"/>
              <a:gd name="connsiteY4" fmla="*/ 33866 h 2901244"/>
              <a:gd name="connsiteX0" fmla="*/ 3115733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15733 w 9008534"/>
              <a:gd name="connsiteY4" fmla="*/ 33866 h 2901245"/>
              <a:gd name="connsiteX0" fmla="*/ 3127022 w 9008534"/>
              <a:gd name="connsiteY0" fmla="*/ 33866 h 2901245"/>
              <a:gd name="connsiteX1" fmla="*/ 9008534 w 9008534"/>
              <a:gd name="connsiteY1" fmla="*/ 0 h 2901245"/>
              <a:gd name="connsiteX2" fmla="*/ 6694311 w 9008534"/>
              <a:gd name="connsiteY2" fmla="*/ 2901245 h 2901245"/>
              <a:gd name="connsiteX3" fmla="*/ 0 w 9008534"/>
              <a:gd name="connsiteY3" fmla="*/ 2901244 h 2901245"/>
              <a:gd name="connsiteX4" fmla="*/ 3127022 w 9008534"/>
              <a:gd name="connsiteY4" fmla="*/ 33866 h 2901245"/>
              <a:gd name="connsiteX0" fmla="*/ 3127022 w 9008534"/>
              <a:gd name="connsiteY0" fmla="*/ 33866 h 2919595"/>
              <a:gd name="connsiteX1" fmla="*/ 9008534 w 9008534"/>
              <a:gd name="connsiteY1" fmla="*/ 0 h 2919595"/>
              <a:gd name="connsiteX2" fmla="*/ 6694311 w 9008534"/>
              <a:gd name="connsiteY2" fmla="*/ 2901245 h 2919595"/>
              <a:gd name="connsiteX3" fmla="*/ 1203649 w 9008534"/>
              <a:gd name="connsiteY3" fmla="*/ 2919595 h 2919595"/>
              <a:gd name="connsiteX4" fmla="*/ 0 w 9008534"/>
              <a:gd name="connsiteY4" fmla="*/ 2901244 h 2919595"/>
              <a:gd name="connsiteX5" fmla="*/ 3127022 w 9008534"/>
              <a:gd name="connsiteY5" fmla="*/ 33866 h 2919595"/>
              <a:gd name="connsiteX0" fmla="*/ 3127022 w 9008534"/>
              <a:gd name="connsiteY0" fmla="*/ 33866 h 2933243"/>
              <a:gd name="connsiteX1" fmla="*/ 9008534 w 9008534"/>
              <a:gd name="connsiteY1" fmla="*/ 0 h 2933243"/>
              <a:gd name="connsiteX2" fmla="*/ 6694311 w 9008534"/>
              <a:gd name="connsiteY2" fmla="*/ 2901245 h 2933243"/>
              <a:gd name="connsiteX3" fmla="*/ 1654025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1613082 w 9008534"/>
              <a:gd name="connsiteY3" fmla="*/ 2933243 h 2933243"/>
              <a:gd name="connsiteX4" fmla="*/ 0 w 9008534"/>
              <a:gd name="connsiteY4" fmla="*/ 2901244 h 2933243"/>
              <a:gd name="connsiteX5" fmla="*/ 3127022 w 9008534"/>
              <a:gd name="connsiteY5"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199935 w 9008534"/>
              <a:gd name="connsiteY3" fmla="*/ 293324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2077105 w 9008534"/>
              <a:gd name="connsiteY3" fmla="*/ 2441923 h 2933243"/>
              <a:gd name="connsiteX4" fmla="*/ 1613082 w 9008534"/>
              <a:gd name="connsiteY4" fmla="*/ 2933243 h 2933243"/>
              <a:gd name="connsiteX5" fmla="*/ 0 w 9008534"/>
              <a:gd name="connsiteY5" fmla="*/ 2901244 h 2933243"/>
              <a:gd name="connsiteX6" fmla="*/ 3127022 w 9008534"/>
              <a:gd name="connsiteY6"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4219804 w 9008534"/>
              <a:gd name="connsiteY3" fmla="*/ 2619344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48103 w 9008534"/>
              <a:gd name="connsiteY3" fmla="*/ 2428275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489046 w 9008534"/>
              <a:gd name="connsiteY3" fmla="*/ 2441923 h 2933243"/>
              <a:gd name="connsiteX4" fmla="*/ 2077105 w 9008534"/>
              <a:gd name="connsiteY4" fmla="*/ 2441923 h 2933243"/>
              <a:gd name="connsiteX5" fmla="*/ 1613082 w 9008534"/>
              <a:gd name="connsiteY5" fmla="*/ 2933243 h 2933243"/>
              <a:gd name="connsiteX6" fmla="*/ 0 w 9008534"/>
              <a:gd name="connsiteY6" fmla="*/ 2901244 h 2933243"/>
              <a:gd name="connsiteX7" fmla="*/ 3127022 w 9008534"/>
              <a:gd name="connsiteY7"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6157786 w 9008534"/>
              <a:gd name="connsiteY3" fmla="*/ 2701231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41923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33243"/>
              <a:gd name="connsiteX1" fmla="*/ 9008534 w 9008534"/>
              <a:gd name="connsiteY1" fmla="*/ 0 h 2933243"/>
              <a:gd name="connsiteX2" fmla="*/ 6694311 w 9008534"/>
              <a:gd name="connsiteY2" fmla="*/ 2901245 h 2933243"/>
              <a:gd name="connsiteX3" fmla="*/ 5243386 w 9008534"/>
              <a:gd name="connsiteY3" fmla="*/ 2905947 h 2933243"/>
              <a:gd name="connsiteX4" fmla="*/ 5489046 w 9008534"/>
              <a:gd name="connsiteY4" fmla="*/ 2496514 h 2933243"/>
              <a:gd name="connsiteX5" fmla="*/ 2077105 w 9008534"/>
              <a:gd name="connsiteY5" fmla="*/ 2441923 h 2933243"/>
              <a:gd name="connsiteX6" fmla="*/ 1613082 w 9008534"/>
              <a:gd name="connsiteY6" fmla="*/ 2933243 h 2933243"/>
              <a:gd name="connsiteX7" fmla="*/ 0 w 9008534"/>
              <a:gd name="connsiteY7" fmla="*/ 2901244 h 2933243"/>
              <a:gd name="connsiteX8" fmla="*/ 3127022 w 9008534"/>
              <a:gd name="connsiteY8" fmla="*/ 33866 h 2933243"/>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077105 w 9008534"/>
              <a:gd name="connsiteY5" fmla="*/ 24419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5947"/>
              <a:gd name="connsiteX1" fmla="*/ 9008534 w 9008534"/>
              <a:gd name="connsiteY1" fmla="*/ 0 h 2905947"/>
              <a:gd name="connsiteX2" fmla="*/ 6694311 w 9008534"/>
              <a:gd name="connsiteY2" fmla="*/ 2901245 h 2905947"/>
              <a:gd name="connsiteX3" fmla="*/ 5243386 w 9008534"/>
              <a:gd name="connsiteY3" fmla="*/ 2905947 h 2905947"/>
              <a:gd name="connsiteX4" fmla="*/ 5489046 w 9008534"/>
              <a:gd name="connsiteY4" fmla="*/ 2496514 h 2905947"/>
              <a:gd name="connsiteX5" fmla="*/ 2121555 w 9008534"/>
              <a:gd name="connsiteY5" fmla="*/ 2467323 h 2905947"/>
              <a:gd name="connsiteX6" fmla="*/ 1644832 w 9008534"/>
              <a:gd name="connsiteY6" fmla="*/ 2901493 h 2905947"/>
              <a:gd name="connsiteX7" fmla="*/ 0 w 9008534"/>
              <a:gd name="connsiteY7" fmla="*/ 2901244 h 2905947"/>
              <a:gd name="connsiteX8" fmla="*/ 3127022 w 9008534"/>
              <a:gd name="connsiteY8" fmla="*/ 33866 h 2905947"/>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5489046 w 9008534"/>
              <a:gd name="connsiteY4" fmla="*/ 24965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75036 w 9008534"/>
              <a:gd name="connsiteY3" fmla="*/ 288054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01493"/>
              <a:gd name="connsiteX1" fmla="*/ 9008534 w 9008534"/>
              <a:gd name="connsiteY1" fmla="*/ 0 h 2901493"/>
              <a:gd name="connsiteX2" fmla="*/ 6694311 w 9008534"/>
              <a:gd name="connsiteY2" fmla="*/ 2901245 h 2901493"/>
              <a:gd name="connsiteX3" fmla="*/ 4494086 w 9008534"/>
              <a:gd name="connsiteY3" fmla="*/ 2886897 h 2901493"/>
              <a:gd name="connsiteX4" fmla="*/ 4911196 w 9008534"/>
              <a:gd name="connsiteY4" fmla="*/ 2509214 h 2901493"/>
              <a:gd name="connsiteX5" fmla="*/ 2121555 w 9008534"/>
              <a:gd name="connsiteY5" fmla="*/ 2467323 h 2901493"/>
              <a:gd name="connsiteX6" fmla="*/ 1644832 w 9008534"/>
              <a:gd name="connsiteY6" fmla="*/ 2901493 h 2901493"/>
              <a:gd name="connsiteX7" fmla="*/ 0 w 9008534"/>
              <a:gd name="connsiteY7" fmla="*/ 2901244 h 2901493"/>
              <a:gd name="connsiteX8" fmla="*/ 3127022 w 9008534"/>
              <a:gd name="connsiteY8" fmla="*/ 33866 h 2901493"/>
              <a:gd name="connsiteX0" fmla="*/ 3127022 w 9008534"/>
              <a:gd name="connsiteY0" fmla="*/ 33866 h 2913945"/>
              <a:gd name="connsiteX1" fmla="*/ 9008534 w 9008534"/>
              <a:gd name="connsiteY1" fmla="*/ 0 h 2913945"/>
              <a:gd name="connsiteX2" fmla="*/ 6332361 w 9008534"/>
              <a:gd name="connsiteY2" fmla="*/ 2913945 h 2913945"/>
              <a:gd name="connsiteX3" fmla="*/ 4494086 w 9008534"/>
              <a:gd name="connsiteY3" fmla="*/ 2886897 h 2913945"/>
              <a:gd name="connsiteX4" fmla="*/ 4911196 w 9008534"/>
              <a:gd name="connsiteY4" fmla="*/ 2509214 h 2913945"/>
              <a:gd name="connsiteX5" fmla="*/ 2121555 w 9008534"/>
              <a:gd name="connsiteY5" fmla="*/ 2467323 h 2913945"/>
              <a:gd name="connsiteX6" fmla="*/ 1644832 w 9008534"/>
              <a:gd name="connsiteY6" fmla="*/ 2901493 h 2913945"/>
              <a:gd name="connsiteX7" fmla="*/ 0 w 9008534"/>
              <a:gd name="connsiteY7" fmla="*/ 2901244 h 2913945"/>
              <a:gd name="connsiteX8" fmla="*/ 3127022 w 9008534"/>
              <a:gd name="connsiteY8" fmla="*/ 33866 h 2913945"/>
              <a:gd name="connsiteX0" fmla="*/ 3133372 w 9008534"/>
              <a:gd name="connsiteY0" fmla="*/ 0 h 2924529"/>
              <a:gd name="connsiteX1" fmla="*/ 9008534 w 9008534"/>
              <a:gd name="connsiteY1" fmla="*/ 10584 h 2924529"/>
              <a:gd name="connsiteX2" fmla="*/ 6332361 w 9008534"/>
              <a:gd name="connsiteY2" fmla="*/ 2924529 h 2924529"/>
              <a:gd name="connsiteX3" fmla="*/ 4494086 w 9008534"/>
              <a:gd name="connsiteY3" fmla="*/ 2897481 h 2924529"/>
              <a:gd name="connsiteX4" fmla="*/ 4911196 w 9008534"/>
              <a:gd name="connsiteY4" fmla="*/ 2519798 h 2924529"/>
              <a:gd name="connsiteX5" fmla="*/ 2121555 w 9008534"/>
              <a:gd name="connsiteY5" fmla="*/ 2477907 h 2924529"/>
              <a:gd name="connsiteX6" fmla="*/ 1644832 w 9008534"/>
              <a:gd name="connsiteY6" fmla="*/ 2912077 h 2924529"/>
              <a:gd name="connsiteX7" fmla="*/ 0 w 9008534"/>
              <a:gd name="connsiteY7" fmla="*/ 2911828 h 2924529"/>
              <a:gd name="connsiteX8" fmla="*/ 3133372 w 9008534"/>
              <a:gd name="connsiteY8" fmla="*/ 0 h 2924529"/>
              <a:gd name="connsiteX0" fmla="*/ 3133372 w 9535584"/>
              <a:gd name="connsiteY0" fmla="*/ 14816 h 2939345"/>
              <a:gd name="connsiteX1" fmla="*/ 9535584 w 9535584"/>
              <a:gd name="connsiteY1" fmla="*/ 0 h 2939345"/>
              <a:gd name="connsiteX2" fmla="*/ 6332361 w 9535584"/>
              <a:gd name="connsiteY2" fmla="*/ 2939345 h 2939345"/>
              <a:gd name="connsiteX3" fmla="*/ 4494086 w 9535584"/>
              <a:gd name="connsiteY3" fmla="*/ 2912297 h 2939345"/>
              <a:gd name="connsiteX4" fmla="*/ 4911196 w 9535584"/>
              <a:gd name="connsiteY4" fmla="*/ 2534614 h 2939345"/>
              <a:gd name="connsiteX5" fmla="*/ 2121555 w 9535584"/>
              <a:gd name="connsiteY5" fmla="*/ 2492723 h 2939345"/>
              <a:gd name="connsiteX6" fmla="*/ 1644832 w 9535584"/>
              <a:gd name="connsiteY6" fmla="*/ 2926893 h 2939345"/>
              <a:gd name="connsiteX7" fmla="*/ 0 w 9535584"/>
              <a:gd name="connsiteY7" fmla="*/ 2926644 h 2939345"/>
              <a:gd name="connsiteX8" fmla="*/ 3133372 w 9535584"/>
              <a:gd name="connsiteY8" fmla="*/ 14816 h 2939345"/>
              <a:gd name="connsiteX0" fmla="*/ 3133372 w 9535584"/>
              <a:gd name="connsiteY0" fmla="*/ 14816 h 2939345"/>
              <a:gd name="connsiteX1" fmla="*/ 4809880 w 9535584"/>
              <a:gd name="connsiteY1" fmla="*/ 13001 h 2939345"/>
              <a:gd name="connsiteX2" fmla="*/ 9535584 w 9535584"/>
              <a:gd name="connsiteY2" fmla="*/ 0 h 2939345"/>
              <a:gd name="connsiteX3" fmla="*/ 6332361 w 9535584"/>
              <a:gd name="connsiteY3" fmla="*/ 2939345 h 2939345"/>
              <a:gd name="connsiteX4" fmla="*/ 4494086 w 9535584"/>
              <a:gd name="connsiteY4" fmla="*/ 2912297 h 2939345"/>
              <a:gd name="connsiteX5" fmla="*/ 4911196 w 9535584"/>
              <a:gd name="connsiteY5" fmla="*/ 2534614 h 2939345"/>
              <a:gd name="connsiteX6" fmla="*/ 2121555 w 9535584"/>
              <a:gd name="connsiteY6" fmla="*/ 2492723 h 2939345"/>
              <a:gd name="connsiteX7" fmla="*/ 1644832 w 9535584"/>
              <a:gd name="connsiteY7" fmla="*/ 2926893 h 2939345"/>
              <a:gd name="connsiteX8" fmla="*/ 0 w 9535584"/>
              <a:gd name="connsiteY8" fmla="*/ 2926644 h 2939345"/>
              <a:gd name="connsiteX9" fmla="*/ 3133372 w 9535584"/>
              <a:gd name="connsiteY9"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9535584 w 9535584"/>
              <a:gd name="connsiteY3" fmla="*/ 0 h 2939345"/>
              <a:gd name="connsiteX4" fmla="*/ 6332361 w 9535584"/>
              <a:gd name="connsiteY4" fmla="*/ 2939345 h 2939345"/>
              <a:gd name="connsiteX5" fmla="*/ 4494086 w 9535584"/>
              <a:gd name="connsiteY5" fmla="*/ 2912297 h 2939345"/>
              <a:gd name="connsiteX6" fmla="*/ 4911196 w 9535584"/>
              <a:gd name="connsiteY6" fmla="*/ 2534614 h 2939345"/>
              <a:gd name="connsiteX7" fmla="*/ 2121555 w 9535584"/>
              <a:gd name="connsiteY7" fmla="*/ 2492723 h 2939345"/>
              <a:gd name="connsiteX8" fmla="*/ 1644832 w 9535584"/>
              <a:gd name="connsiteY8" fmla="*/ 2926893 h 2939345"/>
              <a:gd name="connsiteX9" fmla="*/ 0 w 9535584"/>
              <a:gd name="connsiteY9" fmla="*/ 2926644 h 2939345"/>
              <a:gd name="connsiteX10" fmla="*/ 3133372 w 9535584"/>
              <a:gd name="connsiteY10"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654680 w 9535584"/>
              <a:gd name="connsiteY3" fmla="*/ 6651 h 2939345"/>
              <a:gd name="connsiteX4" fmla="*/ 9535584 w 9535584"/>
              <a:gd name="connsiteY4" fmla="*/ 0 h 2939345"/>
              <a:gd name="connsiteX5" fmla="*/ 6332361 w 9535584"/>
              <a:gd name="connsiteY5" fmla="*/ 2939345 h 2939345"/>
              <a:gd name="connsiteX6" fmla="*/ 4494086 w 9535584"/>
              <a:gd name="connsiteY6" fmla="*/ 2912297 h 2939345"/>
              <a:gd name="connsiteX7" fmla="*/ 4911196 w 9535584"/>
              <a:gd name="connsiteY7" fmla="*/ 2534614 h 2939345"/>
              <a:gd name="connsiteX8" fmla="*/ 2121555 w 9535584"/>
              <a:gd name="connsiteY8" fmla="*/ 2492723 h 2939345"/>
              <a:gd name="connsiteX9" fmla="*/ 1644832 w 9535584"/>
              <a:gd name="connsiteY9" fmla="*/ 2926893 h 2939345"/>
              <a:gd name="connsiteX10" fmla="*/ 0 w 9535584"/>
              <a:gd name="connsiteY10" fmla="*/ 2926644 h 2939345"/>
              <a:gd name="connsiteX11" fmla="*/ 3133372 w 9535584"/>
              <a:gd name="connsiteY11" fmla="*/ 14816 h 2939345"/>
              <a:gd name="connsiteX0" fmla="*/ 3133372 w 9535584"/>
              <a:gd name="connsiteY0" fmla="*/ 14816 h 2939345"/>
              <a:gd name="connsiteX1" fmla="*/ 4809880 w 9535584"/>
              <a:gd name="connsiteY1" fmla="*/ 13001 h 2939345"/>
              <a:gd name="connsiteX2" fmla="*/ 5121030 w 9535584"/>
              <a:gd name="connsiteY2" fmla="*/ 1300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94330 w 9535584"/>
              <a:gd name="connsiteY3" fmla="*/ 1300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11196 w 9535584"/>
              <a:gd name="connsiteY8" fmla="*/ 25346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39345"/>
              <a:gd name="connsiteX1" fmla="*/ 4809880 w 9535584"/>
              <a:gd name="connsiteY1" fmla="*/ 13001 h 2939345"/>
              <a:gd name="connsiteX2" fmla="*/ 4466980 w 9535584"/>
              <a:gd name="connsiteY2" fmla="*/ 298751 h 2939345"/>
              <a:gd name="connsiteX3" fmla="*/ 7362580 w 9535584"/>
              <a:gd name="connsiteY3" fmla="*/ 273351 h 2939345"/>
              <a:gd name="connsiteX4" fmla="*/ 7654680 w 9535584"/>
              <a:gd name="connsiteY4" fmla="*/ 6651 h 2939345"/>
              <a:gd name="connsiteX5" fmla="*/ 9535584 w 9535584"/>
              <a:gd name="connsiteY5" fmla="*/ 0 h 2939345"/>
              <a:gd name="connsiteX6" fmla="*/ 6332361 w 9535584"/>
              <a:gd name="connsiteY6" fmla="*/ 2939345 h 2939345"/>
              <a:gd name="connsiteX7" fmla="*/ 4494086 w 9535584"/>
              <a:gd name="connsiteY7" fmla="*/ 2912297 h 2939345"/>
              <a:gd name="connsiteX8" fmla="*/ 4942946 w 9535584"/>
              <a:gd name="connsiteY8" fmla="*/ 2496514 h 2939345"/>
              <a:gd name="connsiteX9" fmla="*/ 2121555 w 9535584"/>
              <a:gd name="connsiteY9" fmla="*/ 2492723 h 2939345"/>
              <a:gd name="connsiteX10" fmla="*/ 1644832 w 9535584"/>
              <a:gd name="connsiteY10" fmla="*/ 2926893 h 2939345"/>
              <a:gd name="connsiteX11" fmla="*/ 0 w 9535584"/>
              <a:gd name="connsiteY11" fmla="*/ 2926644 h 2939345"/>
              <a:gd name="connsiteX12" fmla="*/ 3133372 w 9535584"/>
              <a:gd name="connsiteY12" fmla="*/ 14816 h 2939345"/>
              <a:gd name="connsiteX0" fmla="*/ 3133372 w 9535584"/>
              <a:gd name="connsiteY0" fmla="*/ 14816 h 2926893"/>
              <a:gd name="connsiteX1" fmla="*/ 4809880 w 9535584"/>
              <a:gd name="connsiteY1" fmla="*/ 13001 h 2926893"/>
              <a:gd name="connsiteX2" fmla="*/ 4466980 w 9535584"/>
              <a:gd name="connsiteY2" fmla="*/ 298751 h 2926893"/>
              <a:gd name="connsiteX3" fmla="*/ 7362580 w 9535584"/>
              <a:gd name="connsiteY3" fmla="*/ 2733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4466980 w 9535584"/>
              <a:gd name="connsiteY2" fmla="*/ 298751 h 2926893"/>
              <a:gd name="connsiteX3" fmla="*/ 7343530 w 9535584"/>
              <a:gd name="connsiteY3" fmla="*/ 298751 h 2926893"/>
              <a:gd name="connsiteX4" fmla="*/ 7654680 w 9535584"/>
              <a:gd name="connsiteY4" fmla="*/ 6651 h 2926893"/>
              <a:gd name="connsiteX5" fmla="*/ 9535584 w 9535584"/>
              <a:gd name="connsiteY5" fmla="*/ 0 h 2926893"/>
              <a:gd name="connsiteX6" fmla="*/ 6402211 w 9535584"/>
              <a:gd name="connsiteY6" fmla="*/ 2920295 h 2926893"/>
              <a:gd name="connsiteX7" fmla="*/ 4494086 w 9535584"/>
              <a:gd name="connsiteY7" fmla="*/ 2912297 h 2926893"/>
              <a:gd name="connsiteX8" fmla="*/ 4942946 w 9535584"/>
              <a:gd name="connsiteY8" fmla="*/ 2496514 h 2926893"/>
              <a:gd name="connsiteX9" fmla="*/ 2121555 w 9535584"/>
              <a:gd name="connsiteY9" fmla="*/ 2492723 h 2926893"/>
              <a:gd name="connsiteX10" fmla="*/ 1644832 w 9535584"/>
              <a:gd name="connsiteY10" fmla="*/ 2926893 h 2926893"/>
              <a:gd name="connsiteX11" fmla="*/ 0 w 9535584"/>
              <a:gd name="connsiteY11" fmla="*/ 2926644 h 2926893"/>
              <a:gd name="connsiteX12" fmla="*/ 3133372 w 9535584"/>
              <a:gd name="connsiteY12" fmla="*/ 14816 h 2926893"/>
              <a:gd name="connsiteX0" fmla="*/ 3133372 w 9535584"/>
              <a:gd name="connsiteY0" fmla="*/ 14816 h 2926893"/>
              <a:gd name="connsiteX1" fmla="*/ 4809880 w 9535584"/>
              <a:gd name="connsiteY1" fmla="*/ 13001 h 2926893"/>
              <a:gd name="connsiteX2" fmla="*/ 7343530 w 9535584"/>
              <a:gd name="connsiteY2" fmla="*/ 298751 h 2926893"/>
              <a:gd name="connsiteX3" fmla="*/ 7654680 w 9535584"/>
              <a:gd name="connsiteY3" fmla="*/ 6651 h 2926893"/>
              <a:gd name="connsiteX4" fmla="*/ 9535584 w 9535584"/>
              <a:gd name="connsiteY4" fmla="*/ 0 h 2926893"/>
              <a:gd name="connsiteX5" fmla="*/ 6402211 w 9535584"/>
              <a:gd name="connsiteY5" fmla="*/ 2920295 h 2926893"/>
              <a:gd name="connsiteX6" fmla="*/ 4494086 w 9535584"/>
              <a:gd name="connsiteY6" fmla="*/ 2912297 h 2926893"/>
              <a:gd name="connsiteX7" fmla="*/ 4942946 w 9535584"/>
              <a:gd name="connsiteY7" fmla="*/ 2496514 h 2926893"/>
              <a:gd name="connsiteX8" fmla="*/ 2121555 w 9535584"/>
              <a:gd name="connsiteY8" fmla="*/ 2492723 h 2926893"/>
              <a:gd name="connsiteX9" fmla="*/ 1644832 w 9535584"/>
              <a:gd name="connsiteY9" fmla="*/ 2926893 h 2926893"/>
              <a:gd name="connsiteX10" fmla="*/ 0 w 9535584"/>
              <a:gd name="connsiteY10" fmla="*/ 2926644 h 2926893"/>
              <a:gd name="connsiteX11" fmla="*/ 3133372 w 9535584"/>
              <a:gd name="connsiteY11"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4942946 w 9535584"/>
              <a:gd name="connsiteY6" fmla="*/ 2496514 h 2926893"/>
              <a:gd name="connsiteX7" fmla="*/ 2121555 w 9535584"/>
              <a:gd name="connsiteY7" fmla="*/ 2492723 h 2926893"/>
              <a:gd name="connsiteX8" fmla="*/ 1644832 w 9535584"/>
              <a:gd name="connsiteY8" fmla="*/ 2926893 h 2926893"/>
              <a:gd name="connsiteX9" fmla="*/ 0 w 9535584"/>
              <a:gd name="connsiteY9" fmla="*/ 2926644 h 2926893"/>
              <a:gd name="connsiteX10" fmla="*/ 3133372 w 9535584"/>
              <a:gd name="connsiteY10"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2121555 w 9535584"/>
              <a:gd name="connsiteY6" fmla="*/ 2492723 h 2926893"/>
              <a:gd name="connsiteX7" fmla="*/ 1644832 w 9535584"/>
              <a:gd name="connsiteY7" fmla="*/ 2926893 h 2926893"/>
              <a:gd name="connsiteX8" fmla="*/ 0 w 9535584"/>
              <a:gd name="connsiteY8" fmla="*/ 2926644 h 2926893"/>
              <a:gd name="connsiteX9" fmla="*/ 3133372 w 9535584"/>
              <a:gd name="connsiteY9" fmla="*/ 14816 h 2926893"/>
              <a:gd name="connsiteX0" fmla="*/ 3133372 w 9535584"/>
              <a:gd name="connsiteY0" fmla="*/ 14816 h 2926893"/>
              <a:gd name="connsiteX1" fmla="*/ 4809880 w 9535584"/>
              <a:gd name="connsiteY1" fmla="*/ 13001 h 2926893"/>
              <a:gd name="connsiteX2" fmla="*/ 7654680 w 9535584"/>
              <a:gd name="connsiteY2" fmla="*/ 6651 h 2926893"/>
              <a:gd name="connsiteX3" fmla="*/ 9535584 w 9535584"/>
              <a:gd name="connsiteY3" fmla="*/ 0 h 2926893"/>
              <a:gd name="connsiteX4" fmla="*/ 6402211 w 9535584"/>
              <a:gd name="connsiteY4" fmla="*/ 2920295 h 2926893"/>
              <a:gd name="connsiteX5" fmla="*/ 4494086 w 9535584"/>
              <a:gd name="connsiteY5" fmla="*/ 2912297 h 2926893"/>
              <a:gd name="connsiteX6" fmla="*/ 1644832 w 9535584"/>
              <a:gd name="connsiteY6" fmla="*/ 2926893 h 2926893"/>
              <a:gd name="connsiteX7" fmla="*/ 0 w 9535584"/>
              <a:gd name="connsiteY7" fmla="*/ 2926644 h 2926893"/>
              <a:gd name="connsiteX8" fmla="*/ 3133372 w 9535584"/>
              <a:gd name="connsiteY8" fmla="*/ 14816 h 2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584" h="2926893">
                <a:moveTo>
                  <a:pt x="3133372" y="14816"/>
                </a:moveTo>
                <a:lnTo>
                  <a:pt x="4809880" y="13001"/>
                </a:lnTo>
                <a:lnTo>
                  <a:pt x="7654680" y="6651"/>
                </a:lnTo>
                <a:lnTo>
                  <a:pt x="9535584" y="0"/>
                </a:lnTo>
                <a:lnTo>
                  <a:pt x="6402211" y="2920295"/>
                </a:lnTo>
                <a:lnTo>
                  <a:pt x="4494086" y="2912297"/>
                </a:lnTo>
                <a:lnTo>
                  <a:pt x="1644832" y="2926893"/>
                </a:lnTo>
                <a:lnTo>
                  <a:pt x="0" y="2926644"/>
                </a:lnTo>
                <a:lnTo>
                  <a:pt x="3133372" y="14816"/>
                </a:lnTo>
                <a:close/>
              </a:path>
            </a:pathLst>
          </a:cu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7" name="Arrow: Curved Left 66">
            <a:extLst>
              <a:ext uri="{FF2B5EF4-FFF2-40B4-BE49-F238E27FC236}">
                <a16:creationId xmlns:a16="http://schemas.microsoft.com/office/drawing/2014/main" id="{C2511E48-911D-64A2-6DAB-FBEDBDB45A89}"/>
              </a:ext>
            </a:extLst>
          </p:cNvPr>
          <p:cNvSpPr/>
          <p:nvPr/>
        </p:nvSpPr>
        <p:spPr>
          <a:xfrm rot="11382594">
            <a:off x="2100646" y="2829696"/>
            <a:ext cx="741407" cy="6549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8" name="Rectangle 8">
            <a:extLst>
              <a:ext uri="{FF2B5EF4-FFF2-40B4-BE49-F238E27FC236}">
                <a16:creationId xmlns:a16="http://schemas.microsoft.com/office/drawing/2014/main" id="{DAB010DC-40EF-9A9C-6E14-5C075C0CD424}"/>
              </a:ext>
            </a:extLst>
          </p:cNvPr>
          <p:cNvSpPr/>
          <p:nvPr/>
        </p:nvSpPr>
        <p:spPr>
          <a:xfrm>
            <a:off x="2564488" y="2690818"/>
            <a:ext cx="3288417" cy="1226079"/>
          </a:xfrm>
          <a:custGeom>
            <a:avLst/>
            <a:gdLst>
              <a:gd name="connsiteX0" fmla="*/ 0 w 3657600"/>
              <a:gd name="connsiteY0" fmla="*/ 0 h 914400"/>
              <a:gd name="connsiteX1" fmla="*/ 3657600 w 3657600"/>
              <a:gd name="connsiteY1" fmla="*/ 0 h 914400"/>
              <a:gd name="connsiteX2" fmla="*/ 3657600 w 3657600"/>
              <a:gd name="connsiteY2" fmla="*/ 914400 h 914400"/>
              <a:gd name="connsiteX3" fmla="*/ 0 w 3657600"/>
              <a:gd name="connsiteY3" fmla="*/ 914400 h 914400"/>
              <a:gd name="connsiteX4" fmla="*/ 0 w 3657600"/>
              <a:gd name="connsiteY4" fmla="*/ 0 h 914400"/>
              <a:gd name="connsiteX0" fmla="*/ 0 w 4052711"/>
              <a:gd name="connsiteY0" fmla="*/ 0 h 914400"/>
              <a:gd name="connsiteX1" fmla="*/ 4052711 w 4052711"/>
              <a:gd name="connsiteY1" fmla="*/ 417688 h 914400"/>
              <a:gd name="connsiteX2" fmla="*/ 3657600 w 4052711"/>
              <a:gd name="connsiteY2" fmla="*/ 914400 h 914400"/>
              <a:gd name="connsiteX3" fmla="*/ 0 w 4052711"/>
              <a:gd name="connsiteY3" fmla="*/ 914400 h 914400"/>
              <a:gd name="connsiteX4" fmla="*/ 0 w 4052711"/>
              <a:gd name="connsiteY4" fmla="*/ 0 h 914400"/>
              <a:gd name="connsiteX0" fmla="*/ 598311 w 4052711"/>
              <a:gd name="connsiteY0" fmla="*/ 0 h 1253066"/>
              <a:gd name="connsiteX1" fmla="*/ 4052711 w 4052711"/>
              <a:gd name="connsiteY1" fmla="*/ 756354 h 1253066"/>
              <a:gd name="connsiteX2" fmla="*/ 3657600 w 4052711"/>
              <a:gd name="connsiteY2" fmla="*/ 1253066 h 1253066"/>
              <a:gd name="connsiteX3" fmla="*/ 0 w 4052711"/>
              <a:gd name="connsiteY3" fmla="*/ 1253066 h 1253066"/>
              <a:gd name="connsiteX4" fmla="*/ 598311 w 4052711"/>
              <a:gd name="connsiteY4" fmla="*/ 0 h 1253066"/>
              <a:gd name="connsiteX0" fmla="*/ 417689 w 3872089"/>
              <a:gd name="connsiteY0" fmla="*/ 0 h 1253066"/>
              <a:gd name="connsiteX1" fmla="*/ 3872089 w 3872089"/>
              <a:gd name="connsiteY1" fmla="*/ 756354 h 1253066"/>
              <a:gd name="connsiteX2" fmla="*/ 3476978 w 3872089"/>
              <a:gd name="connsiteY2" fmla="*/ 1253066 h 1253066"/>
              <a:gd name="connsiteX3" fmla="*/ 0 w 3872089"/>
              <a:gd name="connsiteY3" fmla="*/ 395111 h 1253066"/>
              <a:gd name="connsiteX4" fmla="*/ 417689 w 3872089"/>
              <a:gd name="connsiteY4" fmla="*/ 0 h 1253066"/>
              <a:gd name="connsiteX0" fmla="*/ 451555 w 3905955"/>
              <a:gd name="connsiteY0" fmla="*/ 0 h 1253066"/>
              <a:gd name="connsiteX1" fmla="*/ 3905955 w 3905955"/>
              <a:gd name="connsiteY1" fmla="*/ 756354 h 1253066"/>
              <a:gd name="connsiteX2" fmla="*/ 3510844 w 3905955"/>
              <a:gd name="connsiteY2" fmla="*/ 1253066 h 1253066"/>
              <a:gd name="connsiteX3" fmla="*/ 0 w 3905955"/>
              <a:gd name="connsiteY3" fmla="*/ 417688 h 1253066"/>
              <a:gd name="connsiteX4" fmla="*/ 451555 w 3905955"/>
              <a:gd name="connsiteY4" fmla="*/ 0 h 1253066"/>
              <a:gd name="connsiteX0" fmla="*/ 456317 w 3910717"/>
              <a:gd name="connsiteY0" fmla="*/ 0 h 1253066"/>
              <a:gd name="connsiteX1" fmla="*/ 3910717 w 3910717"/>
              <a:gd name="connsiteY1" fmla="*/ 756354 h 1253066"/>
              <a:gd name="connsiteX2" fmla="*/ 3515606 w 3910717"/>
              <a:gd name="connsiteY2" fmla="*/ 1253066 h 1253066"/>
              <a:gd name="connsiteX3" fmla="*/ 0 w 3910717"/>
              <a:gd name="connsiteY3" fmla="*/ 403401 h 1253066"/>
              <a:gd name="connsiteX4" fmla="*/ 456317 w 3910717"/>
              <a:gd name="connsiteY4" fmla="*/ 0 h 1253066"/>
              <a:gd name="connsiteX0" fmla="*/ 456317 w 3910717"/>
              <a:gd name="connsiteY0" fmla="*/ 0 h 1267354"/>
              <a:gd name="connsiteX1" fmla="*/ 3910717 w 3910717"/>
              <a:gd name="connsiteY1" fmla="*/ 770642 h 1267354"/>
              <a:gd name="connsiteX2" fmla="*/ 3515606 w 3910717"/>
              <a:gd name="connsiteY2" fmla="*/ 1267354 h 1267354"/>
              <a:gd name="connsiteX3" fmla="*/ 0 w 3910717"/>
              <a:gd name="connsiteY3" fmla="*/ 417689 h 1267354"/>
              <a:gd name="connsiteX4" fmla="*/ 456317 w 3910717"/>
              <a:gd name="connsiteY4" fmla="*/ 0 h 1267354"/>
              <a:gd name="connsiteX0" fmla="*/ 456317 w 3910717"/>
              <a:gd name="connsiteY0" fmla="*/ 0 h 1238779"/>
              <a:gd name="connsiteX1" fmla="*/ 3910717 w 3910717"/>
              <a:gd name="connsiteY1" fmla="*/ 770642 h 1238779"/>
              <a:gd name="connsiteX2" fmla="*/ 3639431 w 3910717"/>
              <a:gd name="connsiteY2" fmla="*/ 1238779 h 1238779"/>
              <a:gd name="connsiteX3" fmla="*/ 0 w 3910717"/>
              <a:gd name="connsiteY3" fmla="*/ 417689 h 1238779"/>
              <a:gd name="connsiteX4" fmla="*/ 456317 w 3910717"/>
              <a:gd name="connsiteY4" fmla="*/ 0 h 1238779"/>
              <a:gd name="connsiteX0" fmla="*/ 456317 w 3910717"/>
              <a:gd name="connsiteY0" fmla="*/ 0 h 1226079"/>
              <a:gd name="connsiteX1" fmla="*/ 3910717 w 3910717"/>
              <a:gd name="connsiteY1" fmla="*/ 770642 h 1226079"/>
              <a:gd name="connsiteX2" fmla="*/ 2845681 w 3910717"/>
              <a:gd name="connsiteY2" fmla="*/ 1226079 h 1226079"/>
              <a:gd name="connsiteX3" fmla="*/ 0 w 3910717"/>
              <a:gd name="connsiteY3" fmla="*/ 417689 h 1226079"/>
              <a:gd name="connsiteX4" fmla="*/ 456317 w 3910717"/>
              <a:gd name="connsiteY4" fmla="*/ 0 h 1226079"/>
              <a:gd name="connsiteX0" fmla="*/ 456317 w 3288417"/>
              <a:gd name="connsiteY0" fmla="*/ 0 h 1226079"/>
              <a:gd name="connsiteX1" fmla="*/ 3288417 w 3288417"/>
              <a:gd name="connsiteY1" fmla="*/ 783342 h 1226079"/>
              <a:gd name="connsiteX2" fmla="*/ 2845681 w 3288417"/>
              <a:gd name="connsiteY2" fmla="*/ 1226079 h 1226079"/>
              <a:gd name="connsiteX3" fmla="*/ 0 w 3288417"/>
              <a:gd name="connsiteY3" fmla="*/ 417689 h 1226079"/>
              <a:gd name="connsiteX4" fmla="*/ 456317 w 3288417"/>
              <a:gd name="connsiteY4" fmla="*/ 0 h 1226079"/>
              <a:gd name="connsiteX0" fmla="*/ 456317 w 3288417"/>
              <a:gd name="connsiteY0" fmla="*/ 0 h 1226079"/>
              <a:gd name="connsiteX1" fmla="*/ 3288417 w 3288417"/>
              <a:gd name="connsiteY1" fmla="*/ 815092 h 1226079"/>
              <a:gd name="connsiteX2" fmla="*/ 2845681 w 3288417"/>
              <a:gd name="connsiteY2" fmla="*/ 1226079 h 1226079"/>
              <a:gd name="connsiteX3" fmla="*/ 0 w 3288417"/>
              <a:gd name="connsiteY3" fmla="*/ 417689 h 1226079"/>
              <a:gd name="connsiteX4" fmla="*/ 456317 w 3288417"/>
              <a:gd name="connsiteY4" fmla="*/ 0 h 1226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17" h="1226079">
                <a:moveTo>
                  <a:pt x="456317" y="0"/>
                </a:moveTo>
                <a:lnTo>
                  <a:pt x="3288417" y="815092"/>
                </a:lnTo>
                <a:lnTo>
                  <a:pt x="2845681" y="1226079"/>
                </a:lnTo>
                <a:lnTo>
                  <a:pt x="0" y="417689"/>
                </a:lnTo>
                <a:lnTo>
                  <a:pt x="456317" y="0"/>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9" name="Arrow: Curved Left 68">
            <a:extLst>
              <a:ext uri="{FF2B5EF4-FFF2-40B4-BE49-F238E27FC236}">
                <a16:creationId xmlns:a16="http://schemas.microsoft.com/office/drawing/2014/main" id="{099D5672-1926-2B87-F325-AB3647F37A1E}"/>
              </a:ext>
            </a:extLst>
          </p:cNvPr>
          <p:cNvSpPr/>
          <p:nvPr/>
        </p:nvSpPr>
        <p:spPr>
          <a:xfrm>
            <a:off x="6215449" y="3002692"/>
            <a:ext cx="593125" cy="74140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0" name="Arrow: Left 69">
            <a:extLst>
              <a:ext uri="{FF2B5EF4-FFF2-40B4-BE49-F238E27FC236}">
                <a16:creationId xmlns:a16="http://schemas.microsoft.com/office/drawing/2014/main" id="{9ADAD028-9840-F3EA-41A0-DB7C63705A91}"/>
              </a:ext>
            </a:extLst>
          </p:cNvPr>
          <p:cNvSpPr/>
          <p:nvPr/>
        </p:nvSpPr>
        <p:spPr>
          <a:xfrm rot="1068257">
            <a:off x="3992602" y="3258267"/>
            <a:ext cx="1210962" cy="34298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call</a:t>
            </a:r>
          </a:p>
        </p:txBody>
      </p:sp>
      <p:sp>
        <p:nvSpPr>
          <p:cNvPr id="71" name="Arrow: Curved Right 70">
            <a:extLst>
              <a:ext uri="{FF2B5EF4-FFF2-40B4-BE49-F238E27FC236}">
                <a16:creationId xmlns:a16="http://schemas.microsoft.com/office/drawing/2014/main" id="{641888E6-A85E-E354-1AB4-86697B112B59}"/>
              </a:ext>
            </a:extLst>
          </p:cNvPr>
          <p:cNvSpPr/>
          <p:nvPr/>
        </p:nvSpPr>
        <p:spPr>
          <a:xfrm>
            <a:off x="4497860" y="1149179"/>
            <a:ext cx="679621" cy="55605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3" name="Arrow: Curved Left 72">
            <a:extLst>
              <a:ext uri="{FF2B5EF4-FFF2-40B4-BE49-F238E27FC236}">
                <a16:creationId xmlns:a16="http://schemas.microsoft.com/office/drawing/2014/main" id="{597AAA42-F1B8-11F7-1B72-64E655655404}"/>
              </a:ext>
            </a:extLst>
          </p:cNvPr>
          <p:cNvSpPr/>
          <p:nvPr/>
        </p:nvSpPr>
        <p:spPr>
          <a:xfrm rot="10618385" flipH="1">
            <a:off x="8493207" y="1091512"/>
            <a:ext cx="741407" cy="6549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4" name="Arrow: Right 73">
            <a:extLst>
              <a:ext uri="{FF2B5EF4-FFF2-40B4-BE49-F238E27FC236}">
                <a16:creationId xmlns:a16="http://schemas.microsoft.com/office/drawing/2014/main" id="{23B43F9A-85BE-2CC2-CB9B-D4608B89EA05}"/>
              </a:ext>
            </a:extLst>
          </p:cNvPr>
          <p:cNvSpPr/>
          <p:nvPr/>
        </p:nvSpPr>
        <p:spPr>
          <a:xfrm rot="19944848">
            <a:off x="6460809" y="2118708"/>
            <a:ext cx="1566278" cy="379421"/>
          </a:xfrm>
          <a:custGeom>
            <a:avLst/>
            <a:gdLst>
              <a:gd name="connsiteX0" fmla="*/ 0 w 1566278"/>
              <a:gd name="connsiteY0" fmla="*/ 105485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0 w 1566278"/>
              <a:gd name="connsiteY7" fmla="*/ 105485 h 421939"/>
              <a:gd name="connsiteX0" fmla="*/ 137638 w 1566278"/>
              <a:gd name="connsiteY0" fmla="*/ 135573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137638 w 1566278"/>
              <a:gd name="connsiteY7" fmla="*/ 135573 h 421939"/>
              <a:gd name="connsiteX0" fmla="*/ 66203 w 1566278"/>
              <a:gd name="connsiteY0" fmla="*/ 112193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66203 w 1566278"/>
              <a:gd name="connsiteY7" fmla="*/ 112193 h 421939"/>
              <a:gd name="connsiteX0" fmla="*/ 99059 w 1566278"/>
              <a:gd name="connsiteY0" fmla="*/ 129359 h 421939"/>
              <a:gd name="connsiteX1" fmla="*/ 1355309 w 1566278"/>
              <a:gd name="connsiteY1" fmla="*/ 105485 h 421939"/>
              <a:gd name="connsiteX2" fmla="*/ 1355309 w 1566278"/>
              <a:gd name="connsiteY2" fmla="*/ 0 h 421939"/>
              <a:gd name="connsiteX3" fmla="*/ 1566278 w 1566278"/>
              <a:gd name="connsiteY3" fmla="*/ 210970 h 421939"/>
              <a:gd name="connsiteX4" fmla="*/ 1355309 w 1566278"/>
              <a:gd name="connsiteY4" fmla="*/ 421939 h 421939"/>
              <a:gd name="connsiteX5" fmla="*/ 1355309 w 1566278"/>
              <a:gd name="connsiteY5" fmla="*/ 316454 h 421939"/>
              <a:gd name="connsiteX6" fmla="*/ 0 w 1566278"/>
              <a:gd name="connsiteY6" fmla="*/ 316454 h 421939"/>
              <a:gd name="connsiteX7" fmla="*/ 99059 w 1566278"/>
              <a:gd name="connsiteY7" fmla="*/ 129359 h 421939"/>
              <a:gd name="connsiteX0" fmla="*/ 99059 w 1566278"/>
              <a:gd name="connsiteY0" fmla="*/ 129359 h 442366"/>
              <a:gd name="connsiteX1" fmla="*/ 1355309 w 1566278"/>
              <a:gd name="connsiteY1" fmla="*/ 105485 h 442366"/>
              <a:gd name="connsiteX2" fmla="*/ 1355309 w 1566278"/>
              <a:gd name="connsiteY2" fmla="*/ 0 h 442366"/>
              <a:gd name="connsiteX3" fmla="*/ 1566278 w 1566278"/>
              <a:gd name="connsiteY3" fmla="*/ 210970 h 442366"/>
              <a:gd name="connsiteX4" fmla="*/ 1260986 w 1566278"/>
              <a:gd name="connsiteY4" fmla="*/ 442366 h 442366"/>
              <a:gd name="connsiteX5" fmla="*/ 1355309 w 1566278"/>
              <a:gd name="connsiteY5" fmla="*/ 316454 h 442366"/>
              <a:gd name="connsiteX6" fmla="*/ 0 w 1566278"/>
              <a:gd name="connsiteY6" fmla="*/ 316454 h 442366"/>
              <a:gd name="connsiteX7" fmla="*/ 99059 w 1566278"/>
              <a:gd name="connsiteY7" fmla="*/ 129359 h 442366"/>
              <a:gd name="connsiteX0" fmla="*/ 99059 w 1566278"/>
              <a:gd name="connsiteY0" fmla="*/ 129359 h 442366"/>
              <a:gd name="connsiteX1" fmla="*/ 1388165 w 1566278"/>
              <a:gd name="connsiteY1" fmla="*/ 122652 h 442366"/>
              <a:gd name="connsiteX2" fmla="*/ 1355309 w 1566278"/>
              <a:gd name="connsiteY2" fmla="*/ 0 h 442366"/>
              <a:gd name="connsiteX3" fmla="*/ 1566278 w 1566278"/>
              <a:gd name="connsiteY3" fmla="*/ 210970 h 442366"/>
              <a:gd name="connsiteX4" fmla="*/ 1260986 w 1566278"/>
              <a:gd name="connsiteY4" fmla="*/ 442366 h 442366"/>
              <a:gd name="connsiteX5" fmla="*/ 1355309 w 1566278"/>
              <a:gd name="connsiteY5" fmla="*/ 316454 h 442366"/>
              <a:gd name="connsiteX6" fmla="*/ 0 w 1566278"/>
              <a:gd name="connsiteY6" fmla="*/ 316454 h 442366"/>
              <a:gd name="connsiteX7" fmla="*/ 99059 w 1566278"/>
              <a:gd name="connsiteY7" fmla="*/ 129359 h 442366"/>
              <a:gd name="connsiteX0" fmla="*/ 99059 w 1566278"/>
              <a:gd name="connsiteY0" fmla="*/ 99763 h 412770"/>
              <a:gd name="connsiteX1" fmla="*/ 1388165 w 1566278"/>
              <a:gd name="connsiteY1" fmla="*/ 93056 h 412770"/>
              <a:gd name="connsiteX2" fmla="*/ 1465321 w 1566278"/>
              <a:gd name="connsiteY2" fmla="*/ 0 h 412770"/>
              <a:gd name="connsiteX3" fmla="*/ 1566278 w 1566278"/>
              <a:gd name="connsiteY3" fmla="*/ 181374 h 412770"/>
              <a:gd name="connsiteX4" fmla="*/ 1260986 w 1566278"/>
              <a:gd name="connsiteY4" fmla="*/ 412770 h 412770"/>
              <a:gd name="connsiteX5" fmla="*/ 1355309 w 1566278"/>
              <a:gd name="connsiteY5" fmla="*/ 286858 h 412770"/>
              <a:gd name="connsiteX6" fmla="*/ 0 w 1566278"/>
              <a:gd name="connsiteY6" fmla="*/ 286858 h 412770"/>
              <a:gd name="connsiteX7" fmla="*/ 99059 w 1566278"/>
              <a:gd name="connsiteY7" fmla="*/ 99763 h 412770"/>
              <a:gd name="connsiteX0" fmla="*/ 99059 w 1566278"/>
              <a:gd name="connsiteY0" fmla="*/ 99763 h 434181"/>
              <a:gd name="connsiteX1" fmla="*/ 1388165 w 1566278"/>
              <a:gd name="connsiteY1" fmla="*/ 93056 h 434181"/>
              <a:gd name="connsiteX2" fmla="*/ 1465321 w 1566278"/>
              <a:gd name="connsiteY2" fmla="*/ 0 h 434181"/>
              <a:gd name="connsiteX3" fmla="*/ 1566278 w 1566278"/>
              <a:gd name="connsiteY3" fmla="*/ 181374 h 434181"/>
              <a:gd name="connsiteX4" fmla="*/ 1221916 w 1566278"/>
              <a:gd name="connsiteY4" fmla="*/ 434181 h 434181"/>
              <a:gd name="connsiteX5" fmla="*/ 1355309 w 1566278"/>
              <a:gd name="connsiteY5" fmla="*/ 286858 h 434181"/>
              <a:gd name="connsiteX6" fmla="*/ 0 w 1566278"/>
              <a:gd name="connsiteY6" fmla="*/ 286858 h 434181"/>
              <a:gd name="connsiteX7" fmla="*/ 99059 w 1566278"/>
              <a:gd name="connsiteY7" fmla="*/ 99763 h 434181"/>
              <a:gd name="connsiteX0" fmla="*/ 99059 w 1566278"/>
              <a:gd name="connsiteY0" fmla="*/ 99763 h 379421"/>
              <a:gd name="connsiteX1" fmla="*/ 1388165 w 1566278"/>
              <a:gd name="connsiteY1" fmla="*/ 93056 h 379421"/>
              <a:gd name="connsiteX2" fmla="*/ 1465321 w 1566278"/>
              <a:gd name="connsiteY2" fmla="*/ 0 h 379421"/>
              <a:gd name="connsiteX3" fmla="*/ 1566278 w 1566278"/>
              <a:gd name="connsiteY3" fmla="*/ 181374 h 379421"/>
              <a:gd name="connsiteX4" fmla="*/ 1250526 w 1566278"/>
              <a:gd name="connsiteY4" fmla="*/ 379421 h 379421"/>
              <a:gd name="connsiteX5" fmla="*/ 1355309 w 1566278"/>
              <a:gd name="connsiteY5" fmla="*/ 286858 h 379421"/>
              <a:gd name="connsiteX6" fmla="*/ 0 w 1566278"/>
              <a:gd name="connsiteY6" fmla="*/ 286858 h 379421"/>
              <a:gd name="connsiteX7" fmla="*/ 99059 w 1566278"/>
              <a:gd name="connsiteY7" fmla="*/ 99763 h 379421"/>
              <a:gd name="connsiteX0" fmla="*/ 99059 w 1566278"/>
              <a:gd name="connsiteY0" fmla="*/ 99763 h 379421"/>
              <a:gd name="connsiteX1" fmla="*/ 1388165 w 1566278"/>
              <a:gd name="connsiteY1" fmla="*/ 93056 h 379421"/>
              <a:gd name="connsiteX2" fmla="*/ 1465321 w 1566278"/>
              <a:gd name="connsiteY2" fmla="*/ 0 h 379421"/>
              <a:gd name="connsiteX3" fmla="*/ 1566278 w 1566278"/>
              <a:gd name="connsiteY3" fmla="*/ 181374 h 379421"/>
              <a:gd name="connsiteX4" fmla="*/ 1250526 w 1566278"/>
              <a:gd name="connsiteY4" fmla="*/ 379421 h 379421"/>
              <a:gd name="connsiteX5" fmla="*/ 1311500 w 1566278"/>
              <a:gd name="connsiteY5" fmla="*/ 263969 h 379421"/>
              <a:gd name="connsiteX6" fmla="*/ 0 w 1566278"/>
              <a:gd name="connsiteY6" fmla="*/ 286858 h 379421"/>
              <a:gd name="connsiteX7" fmla="*/ 99059 w 1566278"/>
              <a:gd name="connsiteY7" fmla="*/ 99763 h 37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278" h="379421">
                <a:moveTo>
                  <a:pt x="99059" y="99763"/>
                </a:moveTo>
                <a:lnTo>
                  <a:pt x="1388165" y="93056"/>
                </a:lnTo>
                <a:lnTo>
                  <a:pt x="1465321" y="0"/>
                </a:lnTo>
                <a:lnTo>
                  <a:pt x="1566278" y="181374"/>
                </a:lnTo>
                <a:lnTo>
                  <a:pt x="1250526" y="379421"/>
                </a:lnTo>
                <a:lnTo>
                  <a:pt x="1311500" y="263969"/>
                </a:lnTo>
                <a:lnTo>
                  <a:pt x="0" y="286858"/>
                </a:lnTo>
                <a:lnTo>
                  <a:pt x="99059" y="9976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853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7E44-1E8B-6938-A07D-AFC76F03293F}"/>
              </a:ext>
            </a:extLst>
          </p:cNvPr>
          <p:cNvSpPr>
            <a:spLocks noGrp="1"/>
          </p:cNvSpPr>
          <p:nvPr>
            <p:ph type="title"/>
          </p:nvPr>
        </p:nvSpPr>
        <p:spPr/>
        <p:txBody>
          <a:bodyPr/>
          <a:lstStyle/>
          <a:p>
            <a:r>
              <a:rPr lang="en-GB" dirty="0"/>
              <a:t>A personal career path</a:t>
            </a:r>
          </a:p>
        </p:txBody>
      </p:sp>
      <p:graphicFrame>
        <p:nvGraphicFramePr>
          <p:cNvPr id="6" name="Table 5">
            <a:extLst>
              <a:ext uri="{FF2B5EF4-FFF2-40B4-BE49-F238E27FC236}">
                <a16:creationId xmlns:a16="http://schemas.microsoft.com/office/drawing/2014/main" id="{FB1B57F6-6B0D-7989-284C-1D162F622B8C}"/>
              </a:ext>
            </a:extLst>
          </p:cNvPr>
          <p:cNvGraphicFramePr>
            <a:graphicFrameLocks noGrp="1"/>
          </p:cNvGraphicFramePr>
          <p:nvPr>
            <p:extLst>
              <p:ext uri="{D42A27DB-BD31-4B8C-83A1-F6EECF244321}">
                <p14:modId xmlns:p14="http://schemas.microsoft.com/office/powerpoint/2010/main" val="492576997"/>
              </p:ext>
            </p:extLst>
          </p:nvPr>
        </p:nvGraphicFramePr>
        <p:xfrm>
          <a:off x="695187" y="1604247"/>
          <a:ext cx="2052983" cy="3630006"/>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33375">
                <a:tc>
                  <a:txBody>
                    <a:bodyPr/>
                    <a:lstStyle/>
                    <a:p>
                      <a:r>
                        <a:rPr lang="en-GB" dirty="0">
                          <a:solidFill>
                            <a:schemeClr val="accent1"/>
                          </a:solidFill>
                        </a:rPr>
                        <a:t>School</a:t>
                      </a:r>
                    </a:p>
                  </a:txBody>
                  <a:tcPr anchor="b">
                    <a:solidFill>
                      <a:schemeClr val="bg2"/>
                    </a:solidFill>
                  </a:tcPr>
                </a:tc>
                <a:extLst>
                  <a:ext uri="{0D108BD9-81ED-4DB2-BD59-A6C34878D82A}">
                    <a16:rowId xmlns:a16="http://schemas.microsoft.com/office/drawing/2014/main" val="3901226694"/>
                  </a:ext>
                </a:extLst>
              </a:tr>
              <a:tr h="1207911">
                <a:tc>
                  <a:txBody>
                    <a:bodyPr/>
                    <a:lstStyle/>
                    <a:p>
                      <a:r>
                        <a:rPr lang="en-GB" dirty="0"/>
                        <a:t>Science</a:t>
                      </a:r>
                    </a:p>
                    <a:p>
                      <a:r>
                        <a:rPr lang="en-GB" dirty="0"/>
                        <a:t>Video Games</a:t>
                      </a:r>
                    </a:p>
                    <a:p>
                      <a:r>
                        <a:rPr lang="en-GB" dirty="0"/>
                        <a:t>Space Shuttle Sim</a:t>
                      </a:r>
                    </a:p>
                  </a:txBody>
                  <a:tcPr anchor="b"/>
                </a:tc>
                <a:extLst>
                  <a:ext uri="{0D108BD9-81ED-4DB2-BD59-A6C34878D82A}">
                    <a16:rowId xmlns:a16="http://schemas.microsoft.com/office/drawing/2014/main" val="3979598530"/>
                  </a:ext>
                </a:extLst>
              </a:tr>
              <a:tr h="800407">
                <a:tc>
                  <a:txBody>
                    <a:bodyPr/>
                    <a:lstStyle/>
                    <a:p>
                      <a:r>
                        <a:rPr lang="en-GB" dirty="0"/>
                        <a:t>BBC Micro</a:t>
                      </a:r>
                    </a:p>
                    <a:p>
                      <a:r>
                        <a:rPr lang="en-GB" dirty="0"/>
                        <a:t>ZX Spectrum</a:t>
                      </a:r>
                    </a:p>
                    <a:p>
                      <a:r>
                        <a:rPr lang="en-GB" dirty="0"/>
                        <a:t>BASIC, Z80 Assembler</a:t>
                      </a:r>
                    </a:p>
                  </a:txBody>
                  <a:tcPr/>
                </a:tc>
                <a:extLst>
                  <a:ext uri="{0D108BD9-81ED-4DB2-BD59-A6C34878D82A}">
                    <a16:rowId xmlns:a16="http://schemas.microsoft.com/office/drawing/2014/main" val="881974638"/>
                  </a:ext>
                </a:extLst>
              </a:tr>
            </a:tbl>
          </a:graphicData>
        </a:graphic>
      </p:graphicFrame>
      <p:graphicFrame>
        <p:nvGraphicFramePr>
          <p:cNvPr id="7" name="Table 6">
            <a:extLst>
              <a:ext uri="{FF2B5EF4-FFF2-40B4-BE49-F238E27FC236}">
                <a16:creationId xmlns:a16="http://schemas.microsoft.com/office/drawing/2014/main" id="{ED2F2DF7-9DB8-6EE0-5E31-E8E1AA431E21}"/>
              </a:ext>
            </a:extLst>
          </p:cNvPr>
          <p:cNvGraphicFramePr>
            <a:graphicFrameLocks noGrp="1"/>
          </p:cNvGraphicFramePr>
          <p:nvPr>
            <p:extLst>
              <p:ext uri="{D42A27DB-BD31-4B8C-83A1-F6EECF244321}">
                <p14:modId xmlns:p14="http://schemas.microsoft.com/office/powerpoint/2010/main" val="639205911"/>
              </p:ext>
            </p:extLst>
          </p:nvPr>
        </p:nvGraphicFramePr>
        <p:xfrm>
          <a:off x="2954682" y="1604246"/>
          <a:ext cx="2052983" cy="3246357"/>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73132">
                <a:tc>
                  <a:txBody>
                    <a:bodyPr/>
                    <a:lstStyle/>
                    <a:p>
                      <a:r>
                        <a:rPr lang="en-GB" dirty="0">
                          <a:solidFill>
                            <a:schemeClr val="accent1"/>
                          </a:solidFill>
                        </a:rPr>
                        <a:t>Post </a:t>
                      </a:r>
                      <a:r>
                        <a:rPr lang="en-GB" sz="1800" b="1" kern="1200" dirty="0">
                          <a:solidFill>
                            <a:schemeClr val="accent1"/>
                          </a:solidFill>
                          <a:latin typeface="+mn-lt"/>
                          <a:ea typeface="+mn-ea"/>
                          <a:cs typeface="+mn-cs"/>
                        </a:rPr>
                        <a:t>grad</a:t>
                      </a:r>
                    </a:p>
                  </a:txBody>
                  <a:tcPr anchor="b">
                    <a:solidFill>
                      <a:schemeClr val="bg2"/>
                    </a:solidFill>
                  </a:tcPr>
                </a:tc>
                <a:extLst>
                  <a:ext uri="{0D108BD9-81ED-4DB2-BD59-A6C34878D82A}">
                    <a16:rowId xmlns:a16="http://schemas.microsoft.com/office/drawing/2014/main" val="3901226694"/>
                  </a:ext>
                </a:extLst>
              </a:tr>
              <a:tr h="1172818">
                <a:tc>
                  <a:txBody>
                    <a:bodyPr/>
                    <a:lstStyle/>
                    <a:p>
                      <a:r>
                        <a:rPr lang="en-GB" dirty="0"/>
                        <a:t>Particle Physics</a:t>
                      </a:r>
                    </a:p>
                    <a:p>
                      <a:r>
                        <a:rPr lang="en-GB" dirty="0"/>
                        <a:t>Simulation</a:t>
                      </a:r>
                    </a:p>
                    <a:p>
                      <a:r>
                        <a:rPr lang="en-GB" dirty="0"/>
                        <a:t>Data analysis</a:t>
                      </a:r>
                    </a:p>
                  </a:txBody>
                  <a:tcPr anchor="b"/>
                </a:tc>
                <a:extLst>
                  <a:ext uri="{0D108BD9-81ED-4DB2-BD59-A6C34878D82A}">
                    <a16:rowId xmlns:a16="http://schemas.microsoft.com/office/drawing/2014/main" val="3979598530"/>
                  </a:ext>
                </a:extLst>
              </a:tr>
              <a:tr h="800407">
                <a:tc>
                  <a:txBody>
                    <a:bodyPr/>
                    <a:lstStyle/>
                    <a:p>
                      <a:r>
                        <a:rPr lang="en-GB" dirty="0"/>
                        <a:t>FORTRAN</a:t>
                      </a:r>
                    </a:p>
                  </a:txBody>
                  <a:tcPr/>
                </a:tc>
                <a:extLst>
                  <a:ext uri="{0D108BD9-81ED-4DB2-BD59-A6C34878D82A}">
                    <a16:rowId xmlns:a16="http://schemas.microsoft.com/office/drawing/2014/main" val="881974638"/>
                  </a:ext>
                </a:extLst>
              </a:tr>
            </a:tbl>
          </a:graphicData>
        </a:graphic>
      </p:graphicFrame>
      <p:pic>
        <p:nvPicPr>
          <p:cNvPr id="9" name="Picture 8" descr="A logo with white text&#10;&#10;Description automatically generated">
            <a:extLst>
              <a:ext uri="{FF2B5EF4-FFF2-40B4-BE49-F238E27FC236}">
                <a16:creationId xmlns:a16="http://schemas.microsoft.com/office/drawing/2014/main" id="{A17B1D42-1F52-9078-59A6-675D061C834B}"/>
              </a:ext>
            </a:extLst>
          </p:cNvPr>
          <p:cNvPicPr>
            <a:picLocks noChangeAspect="1"/>
          </p:cNvPicPr>
          <p:nvPr/>
        </p:nvPicPr>
        <p:blipFill>
          <a:blip r:embed="rId2">
            <a:duotone>
              <a:prstClr val="black"/>
              <a:schemeClr val="accent5">
                <a:tint val="45000"/>
                <a:satMod val="400000"/>
              </a:schemeClr>
            </a:duotone>
          </a:blip>
          <a:stretch>
            <a:fillRect/>
          </a:stretch>
        </p:blipFill>
        <p:spPr>
          <a:xfrm>
            <a:off x="4283558" y="1789458"/>
            <a:ext cx="502974" cy="496542"/>
          </a:xfrm>
          <a:prstGeom prst="rect">
            <a:avLst/>
          </a:prstGeom>
        </p:spPr>
      </p:pic>
      <p:graphicFrame>
        <p:nvGraphicFramePr>
          <p:cNvPr id="10" name="Table 9">
            <a:extLst>
              <a:ext uri="{FF2B5EF4-FFF2-40B4-BE49-F238E27FC236}">
                <a16:creationId xmlns:a16="http://schemas.microsoft.com/office/drawing/2014/main" id="{E373702D-847C-A419-A2C3-1457B4E30A97}"/>
              </a:ext>
            </a:extLst>
          </p:cNvPr>
          <p:cNvGraphicFramePr>
            <a:graphicFrameLocks noGrp="1"/>
          </p:cNvGraphicFramePr>
          <p:nvPr>
            <p:extLst>
              <p:ext uri="{D42A27DB-BD31-4B8C-83A1-F6EECF244321}">
                <p14:modId xmlns:p14="http://schemas.microsoft.com/office/powerpoint/2010/main" val="2008698843"/>
              </p:ext>
            </p:extLst>
          </p:nvPr>
        </p:nvGraphicFramePr>
        <p:xfrm>
          <a:off x="5213074" y="1604247"/>
          <a:ext cx="2054086" cy="3251325"/>
        </p:xfrm>
        <a:graphic>
          <a:graphicData uri="http://schemas.openxmlformats.org/drawingml/2006/table">
            <a:tbl>
              <a:tblPr firstRow="1" bandRow="1">
                <a:tableStyleId>{5C22544A-7EE6-4342-B048-85BDC9FD1C3A}</a:tableStyleId>
              </a:tblPr>
              <a:tblGrid>
                <a:gridCol w="2054086">
                  <a:extLst>
                    <a:ext uri="{9D8B030D-6E8A-4147-A177-3AD203B41FA5}">
                      <a16:colId xmlns:a16="http://schemas.microsoft.com/office/drawing/2014/main" val="698652838"/>
                    </a:ext>
                  </a:extLst>
                </a:gridCol>
              </a:tblGrid>
              <a:tr h="1293010">
                <a:tc>
                  <a:txBody>
                    <a:bodyPr/>
                    <a:lstStyle/>
                    <a:p>
                      <a:r>
                        <a:rPr lang="en-GB" dirty="0">
                          <a:solidFill>
                            <a:schemeClr val="accent1"/>
                          </a:solidFill>
                        </a:rPr>
                        <a:t>Operational Control</a:t>
                      </a:r>
                    </a:p>
                  </a:txBody>
                  <a:tcPr anchor="b">
                    <a:solidFill>
                      <a:schemeClr val="bg2"/>
                    </a:solidFill>
                  </a:tcPr>
                </a:tc>
                <a:extLst>
                  <a:ext uri="{0D108BD9-81ED-4DB2-BD59-A6C34878D82A}">
                    <a16:rowId xmlns:a16="http://schemas.microsoft.com/office/drawing/2014/main" val="3901226694"/>
                  </a:ext>
                </a:extLst>
              </a:tr>
              <a:tr h="1157908">
                <a:tc>
                  <a:txBody>
                    <a:bodyPr/>
                    <a:lstStyle/>
                    <a:p>
                      <a:r>
                        <a:rPr lang="en-GB" dirty="0"/>
                        <a:t>Control</a:t>
                      </a:r>
                    </a:p>
                    <a:p>
                      <a:r>
                        <a:rPr lang="en-GB" dirty="0"/>
                        <a:t>Data </a:t>
                      </a:r>
                      <a:r>
                        <a:rPr lang="en-GB" dirty="0" err="1"/>
                        <a:t>acquistion</a:t>
                      </a:r>
                      <a:endParaRPr lang="en-GB" dirty="0"/>
                    </a:p>
                  </a:txBody>
                  <a:tcPr anchor="b"/>
                </a:tc>
                <a:extLst>
                  <a:ext uri="{0D108BD9-81ED-4DB2-BD59-A6C34878D82A}">
                    <a16:rowId xmlns:a16="http://schemas.microsoft.com/office/drawing/2014/main" val="3979598530"/>
                  </a:ext>
                </a:extLst>
              </a:tr>
              <a:tr h="800407">
                <a:tc>
                  <a:txBody>
                    <a:bodyPr/>
                    <a:lstStyle/>
                    <a:p>
                      <a:r>
                        <a:rPr lang="en-GB" dirty="0"/>
                        <a:t>SQL</a:t>
                      </a:r>
                    </a:p>
                  </a:txBody>
                  <a:tcPr/>
                </a:tc>
                <a:extLst>
                  <a:ext uri="{0D108BD9-81ED-4DB2-BD59-A6C34878D82A}">
                    <a16:rowId xmlns:a16="http://schemas.microsoft.com/office/drawing/2014/main" val="881974638"/>
                  </a:ext>
                </a:extLst>
              </a:tr>
            </a:tbl>
          </a:graphicData>
        </a:graphic>
      </p:graphicFrame>
      <p:graphicFrame>
        <p:nvGraphicFramePr>
          <p:cNvPr id="11" name="Table 10">
            <a:extLst>
              <a:ext uri="{FF2B5EF4-FFF2-40B4-BE49-F238E27FC236}">
                <a16:creationId xmlns:a16="http://schemas.microsoft.com/office/drawing/2014/main" id="{1BAE1467-3304-6808-DD37-BAFBC6E93073}"/>
              </a:ext>
            </a:extLst>
          </p:cNvPr>
          <p:cNvGraphicFramePr>
            <a:graphicFrameLocks noGrp="1"/>
          </p:cNvGraphicFramePr>
          <p:nvPr>
            <p:extLst>
              <p:ext uri="{D42A27DB-BD31-4B8C-83A1-F6EECF244321}">
                <p14:modId xmlns:p14="http://schemas.microsoft.com/office/powerpoint/2010/main" val="3082492958"/>
              </p:ext>
            </p:extLst>
          </p:nvPr>
        </p:nvGraphicFramePr>
        <p:xfrm>
          <a:off x="7472569" y="1604247"/>
          <a:ext cx="2052983" cy="3276173"/>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293010">
                <a:tc>
                  <a:txBody>
                    <a:bodyPr/>
                    <a:lstStyle/>
                    <a:p>
                      <a:r>
                        <a:rPr lang="en-GB" dirty="0">
                          <a:solidFill>
                            <a:schemeClr val="accent1"/>
                          </a:solidFill>
                        </a:rPr>
                        <a:t>Airline Pricing</a:t>
                      </a:r>
                    </a:p>
                  </a:txBody>
                  <a:tcPr anchor="b">
                    <a:solidFill>
                      <a:schemeClr val="bg2"/>
                    </a:solidFill>
                  </a:tcPr>
                </a:tc>
                <a:extLst>
                  <a:ext uri="{0D108BD9-81ED-4DB2-BD59-A6C34878D82A}">
                    <a16:rowId xmlns:a16="http://schemas.microsoft.com/office/drawing/2014/main" val="3901226694"/>
                  </a:ext>
                </a:extLst>
              </a:tr>
              <a:tr h="1182756">
                <a:tc>
                  <a:txBody>
                    <a:bodyPr/>
                    <a:lstStyle/>
                    <a:p>
                      <a:r>
                        <a:rPr lang="en-GB" dirty="0"/>
                        <a:t>Price optimisation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err="1"/>
                        <a:t>Roguewave</a:t>
                      </a:r>
                      <a:endParaRPr lang="en-GB" dirty="0"/>
                    </a:p>
                  </a:txBody>
                  <a:tcPr/>
                </a:tc>
                <a:extLst>
                  <a:ext uri="{0D108BD9-81ED-4DB2-BD59-A6C34878D82A}">
                    <a16:rowId xmlns:a16="http://schemas.microsoft.com/office/drawing/2014/main" val="881974638"/>
                  </a:ext>
                </a:extLst>
              </a:tr>
            </a:tbl>
          </a:graphicData>
        </a:graphic>
      </p:graphicFrame>
      <p:graphicFrame>
        <p:nvGraphicFramePr>
          <p:cNvPr id="12" name="Table 11">
            <a:extLst>
              <a:ext uri="{FF2B5EF4-FFF2-40B4-BE49-F238E27FC236}">
                <a16:creationId xmlns:a16="http://schemas.microsoft.com/office/drawing/2014/main" id="{1F4A71CF-3427-CE20-6103-3774F5C7A6E4}"/>
              </a:ext>
            </a:extLst>
          </p:cNvPr>
          <p:cNvGraphicFramePr>
            <a:graphicFrameLocks noGrp="1"/>
          </p:cNvGraphicFramePr>
          <p:nvPr>
            <p:extLst>
              <p:ext uri="{D42A27DB-BD31-4B8C-83A1-F6EECF244321}">
                <p14:modId xmlns:p14="http://schemas.microsoft.com/office/powerpoint/2010/main" val="3636194718"/>
              </p:ext>
            </p:extLst>
          </p:nvPr>
        </p:nvGraphicFramePr>
        <p:xfrm>
          <a:off x="9730961" y="1604246"/>
          <a:ext cx="2052983" cy="3654548"/>
        </p:xfrm>
        <a:graphic>
          <a:graphicData uri="http://schemas.openxmlformats.org/drawingml/2006/table">
            <a:tbl>
              <a:tblPr firstRow="1" bandRow="1">
                <a:tableStyleId>{5C22544A-7EE6-4342-B048-85BDC9FD1C3A}</a:tableStyleId>
              </a:tblPr>
              <a:tblGrid>
                <a:gridCol w="2052983">
                  <a:extLst>
                    <a:ext uri="{9D8B030D-6E8A-4147-A177-3AD203B41FA5}">
                      <a16:colId xmlns:a16="http://schemas.microsoft.com/office/drawing/2014/main" val="698652838"/>
                    </a:ext>
                  </a:extLst>
                </a:gridCol>
              </a:tblGrid>
              <a:tr h="1307919">
                <a:tc>
                  <a:txBody>
                    <a:bodyPr/>
                    <a:lstStyle/>
                    <a:p>
                      <a:r>
                        <a:rPr lang="en-GB" dirty="0"/>
                        <a:t>Quant Analytics</a:t>
                      </a:r>
                    </a:p>
                  </a:txBody>
                  <a:tcPr anchor="b">
                    <a:solidFill>
                      <a:schemeClr val="accent1"/>
                    </a:solidFill>
                  </a:tcPr>
                </a:tc>
                <a:extLst>
                  <a:ext uri="{0D108BD9-81ED-4DB2-BD59-A6C34878D82A}">
                    <a16:rowId xmlns:a16="http://schemas.microsoft.com/office/drawing/2014/main" val="3901226694"/>
                  </a:ext>
                </a:extLst>
              </a:tr>
              <a:tr h="1157909">
                <a:tc>
                  <a:txBody>
                    <a:bodyPr/>
                    <a:lstStyle/>
                    <a:p>
                      <a:r>
                        <a:rPr lang="en-GB" dirty="0"/>
                        <a:t>Rates modelling</a:t>
                      </a:r>
                    </a:p>
                    <a:p>
                      <a:r>
                        <a:rPr lang="en-GB" dirty="0"/>
                        <a:t>Simulation</a:t>
                      </a:r>
                    </a:p>
                  </a:txBody>
                  <a:tcPr anchor="b"/>
                </a:tc>
                <a:extLst>
                  <a:ext uri="{0D108BD9-81ED-4DB2-BD59-A6C34878D82A}">
                    <a16:rowId xmlns:a16="http://schemas.microsoft.com/office/drawing/2014/main" val="3979598530"/>
                  </a:ext>
                </a:extLst>
              </a:tr>
              <a:tr h="800407">
                <a:tc>
                  <a:txBody>
                    <a:bodyPr/>
                    <a:lstStyle/>
                    <a:p>
                      <a:r>
                        <a:rPr lang="en-GB" dirty="0"/>
                        <a:t>C#</a:t>
                      </a:r>
                    </a:p>
                    <a:p>
                      <a:r>
                        <a:rPr lang="en-GB" dirty="0"/>
                        <a:t>C++</a:t>
                      </a:r>
                    </a:p>
                    <a:p>
                      <a:r>
                        <a:rPr lang="en-GB" dirty="0"/>
                        <a:t>Python</a:t>
                      </a:r>
                    </a:p>
                    <a:p>
                      <a:r>
                        <a:rPr lang="en-GB" dirty="0"/>
                        <a:t>SQL</a:t>
                      </a:r>
                    </a:p>
                  </a:txBody>
                  <a:tcPr/>
                </a:tc>
                <a:extLst>
                  <a:ext uri="{0D108BD9-81ED-4DB2-BD59-A6C34878D82A}">
                    <a16:rowId xmlns:a16="http://schemas.microsoft.com/office/drawing/2014/main" val="881974638"/>
                  </a:ext>
                </a:extLst>
              </a:tr>
            </a:tbl>
          </a:graphicData>
        </a:graphic>
      </p:graphicFrame>
      <p:pic>
        <p:nvPicPr>
          <p:cNvPr id="14" name="Picture 13">
            <a:extLst>
              <a:ext uri="{FF2B5EF4-FFF2-40B4-BE49-F238E27FC236}">
                <a16:creationId xmlns:a16="http://schemas.microsoft.com/office/drawing/2014/main" id="{1BF30EE4-E517-B894-66B2-D400EFC53DDF}"/>
              </a:ext>
            </a:extLst>
          </p:cNvPr>
          <p:cNvPicPr>
            <a:picLocks noChangeAspect="1"/>
          </p:cNvPicPr>
          <p:nvPr/>
        </p:nvPicPr>
        <p:blipFill>
          <a:blip r:embed="rId3"/>
          <a:stretch>
            <a:fillRect/>
          </a:stretch>
        </p:blipFill>
        <p:spPr>
          <a:xfrm>
            <a:off x="6626087" y="1765231"/>
            <a:ext cx="544996" cy="544996"/>
          </a:xfrm>
          <a:prstGeom prst="rect">
            <a:avLst/>
          </a:prstGeom>
        </p:spPr>
      </p:pic>
      <p:pic>
        <p:nvPicPr>
          <p:cNvPr id="15" name="Picture 14">
            <a:extLst>
              <a:ext uri="{FF2B5EF4-FFF2-40B4-BE49-F238E27FC236}">
                <a16:creationId xmlns:a16="http://schemas.microsoft.com/office/drawing/2014/main" id="{DFF072FF-7721-FDA5-C380-D944D9426CA8}"/>
              </a:ext>
            </a:extLst>
          </p:cNvPr>
          <p:cNvPicPr>
            <a:picLocks noChangeAspect="1"/>
          </p:cNvPicPr>
          <p:nvPr/>
        </p:nvPicPr>
        <p:blipFill>
          <a:blip r:embed="rId4"/>
          <a:stretch>
            <a:fillRect/>
          </a:stretch>
        </p:blipFill>
        <p:spPr>
          <a:xfrm>
            <a:off x="8916505" y="1690688"/>
            <a:ext cx="495300" cy="288280"/>
          </a:xfrm>
          <a:prstGeom prst="rect">
            <a:avLst/>
          </a:prstGeom>
        </p:spPr>
      </p:pic>
      <p:pic>
        <p:nvPicPr>
          <p:cNvPr id="16" name="Picture 15">
            <a:extLst>
              <a:ext uri="{FF2B5EF4-FFF2-40B4-BE49-F238E27FC236}">
                <a16:creationId xmlns:a16="http://schemas.microsoft.com/office/drawing/2014/main" id="{D7B4FB1E-9F56-EFF4-A4D0-41B979F18CE9}"/>
              </a:ext>
            </a:extLst>
          </p:cNvPr>
          <p:cNvPicPr>
            <a:picLocks noChangeAspect="1"/>
          </p:cNvPicPr>
          <p:nvPr/>
        </p:nvPicPr>
        <p:blipFill>
          <a:blip r:embed="rId5"/>
          <a:stretch>
            <a:fillRect/>
          </a:stretch>
        </p:blipFill>
        <p:spPr>
          <a:xfrm>
            <a:off x="7536266" y="1690688"/>
            <a:ext cx="1266492" cy="212425"/>
          </a:xfrm>
          <a:prstGeom prst="rect">
            <a:avLst/>
          </a:prstGeom>
        </p:spPr>
      </p:pic>
      <p:pic>
        <p:nvPicPr>
          <p:cNvPr id="17" name="Picture 16">
            <a:extLst>
              <a:ext uri="{FF2B5EF4-FFF2-40B4-BE49-F238E27FC236}">
                <a16:creationId xmlns:a16="http://schemas.microsoft.com/office/drawing/2014/main" id="{802942DD-7AE3-57C2-701F-48C0D2505599}"/>
              </a:ext>
            </a:extLst>
          </p:cNvPr>
          <p:cNvPicPr>
            <a:picLocks noChangeAspect="1"/>
          </p:cNvPicPr>
          <p:nvPr/>
        </p:nvPicPr>
        <p:blipFill>
          <a:blip r:embed="rId6">
            <a:alphaModFix amt="50000"/>
          </a:blip>
          <a:stretch>
            <a:fillRect/>
          </a:stretch>
        </p:blipFill>
        <p:spPr>
          <a:xfrm>
            <a:off x="7580245" y="1968178"/>
            <a:ext cx="1222513" cy="361978"/>
          </a:xfrm>
          <a:prstGeom prst="rect">
            <a:avLst/>
          </a:prstGeom>
        </p:spPr>
      </p:pic>
      <p:pic>
        <p:nvPicPr>
          <p:cNvPr id="18" name="Picture 17">
            <a:extLst>
              <a:ext uri="{FF2B5EF4-FFF2-40B4-BE49-F238E27FC236}">
                <a16:creationId xmlns:a16="http://schemas.microsoft.com/office/drawing/2014/main" id="{07381744-E2B5-6F68-C9E3-074B38474252}"/>
              </a:ext>
            </a:extLst>
          </p:cNvPr>
          <p:cNvPicPr>
            <a:picLocks noChangeAspect="1"/>
          </p:cNvPicPr>
          <p:nvPr/>
        </p:nvPicPr>
        <p:blipFill rotWithShape="1">
          <a:blip r:embed="rId7"/>
          <a:srcRect l="79787" t="-26014"/>
          <a:stretch/>
        </p:blipFill>
        <p:spPr>
          <a:xfrm>
            <a:off x="9765295" y="1639214"/>
            <a:ext cx="447262" cy="278846"/>
          </a:xfrm>
          <a:prstGeom prst="rect">
            <a:avLst/>
          </a:prstGeom>
        </p:spPr>
      </p:pic>
      <p:pic>
        <p:nvPicPr>
          <p:cNvPr id="19" name="Picture 18">
            <a:extLst>
              <a:ext uri="{FF2B5EF4-FFF2-40B4-BE49-F238E27FC236}">
                <a16:creationId xmlns:a16="http://schemas.microsoft.com/office/drawing/2014/main" id="{4D4C5097-80EC-3C9F-5ACA-4C51C0945CA1}"/>
              </a:ext>
            </a:extLst>
          </p:cNvPr>
          <p:cNvPicPr>
            <a:picLocks noChangeAspect="1"/>
          </p:cNvPicPr>
          <p:nvPr/>
        </p:nvPicPr>
        <p:blipFill rotWithShape="1">
          <a:blip r:embed="rId8"/>
          <a:srcRect r="63026" b="2363"/>
          <a:stretch/>
        </p:blipFill>
        <p:spPr>
          <a:xfrm>
            <a:off x="10215733" y="2086754"/>
            <a:ext cx="303043" cy="289854"/>
          </a:xfrm>
          <a:prstGeom prst="rect">
            <a:avLst/>
          </a:prstGeom>
        </p:spPr>
      </p:pic>
      <p:pic>
        <p:nvPicPr>
          <p:cNvPr id="20" name="Picture 19">
            <a:extLst>
              <a:ext uri="{FF2B5EF4-FFF2-40B4-BE49-F238E27FC236}">
                <a16:creationId xmlns:a16="http://schemas.microsoft.com/office/drawing/2014/main" id="{34C6D35C-EE84-71C7-C4A5-87F08F562DB5}"/>
              </a:ext>
            </a:extLst>
          </p:cNvPr>
          <p:cNvPicPr>
            <a:picLocks noChangeAspect="1"/>
          </p:cNvPicPr>
          <p:nvPr/>
        </p:nvPicPr>
        <p:blipFill>
          <a:blip r:embed="rId9"/>
          <a:stretch>
            <a:fillRect/>
          </a:stretch>
        </p:blipFill>
        <p:spPr>
          <a:xfrm>
            <a:off x="10587659" y="1701478"/>
            <a:ext cx="266700" cy="266700"/>
          </a:xfrm>
          <a:prstGeom prst="rect">
            <a:avLst/>
          </a:prstGeom>
        </p:spPr>
      </p:pic>
      <p:pic>
        <p:nvPicPr>
          <p:cNvPr id="21" name="Picture 20">
            <a:extLst>
              <a:ext uri="{FF2B5EF4-FFF2-40B4-BE49-F238E27FC236}">
                <a16:creationId xmlns:a16="http://schemas.microsoft.com/office/drawing/2014/main" id="{E4B28B62-8A1E-ED58-A9E7-992A977ACB9C}"/>
              </a:ext>
            </a:extLst>
          </p:cNvPr>
          <p:cNvPicPr>
            <a:picLocks noChangeAspect="1"/>
          </p:cNvPicPr>
          <p:nvPr/>
        </p:nvPicPr>
        <p:blipFill>
          <a:blip r:embed="rId10"/>
          <a:stretch>
            <a:fillRect/>
          </a:stretch>
        </p:blipFill>
        <p:spPr>
          <a:xfrm>
            <a:off x="11003548" y="2098243"/>
            <a:ext cx="231913" cy="231913"/>
          </a:xfrm>
          <a:prstGeom prst="rect">
            <a:avLst/>
          </a:prstGeom>
        </p:spPr>
      </p:pic>
      <p:pic>
        <p:nvPicPr>
          <p:cNvPr id="22" name="Picture 21">
            <a:extLst>
              <a:ext uri="{FF2B5EF4-FFF2-40B4-BE49-F238E27FC236}">
                <a16:creationId xmlns:a16="http://schemas.microsoft.com/office/drawing/2014/main" id="{5EF87399-4B1B-4897-02FD-97A4230EA3BC}"/>
              </a:ext>
            </a:extLst>
          </p:cNvPr>
          <p:cNvPicPr>
            <a:picLocks noChangeAspect="1"/>
          </p:cNvPicPr>
          <p:nvPr/>
        </p:nvPicPr>
        <p:blipFill>
          <a:blip r:embed="rId11"/>
          <a:stretch>
            <a:fillRect/>
          </a:stretch>
        </p:blipFill>
        <p:spPr>
          <a:xfrm>
            <a:off x="11353800" y="1696887"/>
            <a:ext cx="266700" cy="200025"/>
          </a:xfrm>
          <a:prstGeom prst="rect">
            <a:avLst/>
          </a:prstGeom>
        </p:spPr>
      </p:pic>
      <p:sp>
        <p:nvSpPr>
          <p:cNvPr id="23" name="Arrow: Right 22">
            <a:extLst>
              <a:ext uri="{FF2B5EF4-FFF2-40B4-BE49-F238E27FC236}">
                <a16:creationId xmlns:a16="http://schemas.microsoft.com/office/drawing/2014/main" id="{EF0ED594-F035-FE2E-593A-E1B8A3143E7E}"/>
              </a:ext>
            </a:extLst>
          </p:cNvPr>
          <p:cNvSpPr/>
          <p:nvPr/>
        </p:nvSpPr>
        <p:spPr>
          <a:xfrm>
            <a:off x="1061104" y="2853004"/>
            <a:ext cx="10058400" cy="60131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Transferrable Skill</a:t>
            </a:r>
          </a:p>
        </p:txBody>
      </p:sp>
      <p:grpSp>
        <p:nvGrpSpPr>
          <p:cNvPr id="36" name="Group 35">
            <a:extLst>
              <a:ext uri="{FF2B5EF4-FFF2-40B4-BE49-F238E27FC236}">
                <a16:creationId xmlns:a16="http://schemas.microsoft.com/office/drawing/2014/main" id="{27AF6C2C-2110-1C16-C980-D73B90B9D7B1}"/>
              </a:ext>
            </a:extLst>
          </p:cNvPr>
          <p:cNvGrpSpPr/>
          <p:nvPr/>
        </p:nvGrpSpPr>
        <p:grpSpPr>
          <a:xfrm>
            <a:off x="3163141" y="4447761"/>
            <a:ext cx="2164233" cy="1522452"/>
            <a:chOff x="3163141" y="4447761"/>
            <a:chExt cx="2164233" cy="1522452"/>
          </a:xfrm>
        </p:grpSpPr>
        <p:sp>
          <p:nvSpPr>
            <p:cNvPr id="24" name="TextBox 23">
              <a:extLst>
                <a:ext uri="{FF2B5EF4-FFF2-40B4-BE49-F238E27FC236}">
                  <a16:creationId xmlns:a16="http://schemas.microsoft.com/office/drawing/2014/main" id="{A5AAB987-5F46-ED3F-563F-C8DCA0941B69}"/>
                </a:ext>
              </a:extLst>
            </p:cNvPr>
            <p:cNvSpPr txBox="1"/>
            <p:nvPr/>
          </p:nvSpPr>
          <p:spPr>
            <a:xfrm>
              <a:off x="3163141" y="5600881"/>
              <a:ext cx="1623391" cy="369332"/>
            </a:xfrm>
            <a:prstGeom prst="rect">
              <a:avLst/>
            </a:prstGeom>
            <a:noFill/>
          </p:spPr>
          <p:txBody>
            <a:bodyPr wrap="square" rtlCol="0">
              <a:spAutoFit/>
            </a:bodyPr>
            <a:lstStyle/>
            <a:p>
              <a:r>
                <a:rPr lang="en-GB" dirty="0"/>
                <a:t>Inexperienced</a:t>
              </a:r>
            </a:p>
          </p:txBody>
        </p:sp>
        <p:cxnSp>
          <p:nvCxnSpPr>
            <p:cNvPr id="28" name="Straight Arrow Connector 27">
              <a:extLst>
                <a:ext uri="{FF2B5EF4-FFF2-40B4-BE49-F238E27FC236}">
                  <a16:creationId xmlns:a16="http://schemas.microsoft.com/office/drawing/2014/main" id="{2D69C1CF-53A8-29EC-D482-CC4FE6213C59}"/>
                </a:ext>
              </a:extLst>
            </p:cNvPr>
            <p:cNvCxnSpPr>
              <a:stCxn id="24" idx="0"/>
            </p:cNvCxnSpPr>
            <p:nvPr/>
          </p:nvCxnSpPr>
          <p:spPr>
            <a:xfrm flipV="1">
              <a:off x="3974837" y="4447761"/>
              <a:ext cx="1352537" cy="115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3076F5E8-3DBE-039A-758E-566EA50C854B}"/>
              </a:ext>
            </a:extLst>
          </p:cNvPr>
          <p:cNvGrpSpPr/>
          <p:nvPr/>
        </p:nvGrpSpPr>
        <p:grpSpPr>
          <a:xfrm>
            <a:off x="5643769" y="4383157"/>
            <a:ext cx="1892497" cy="1606972"/>
            <a:chOff x="5643769" y="4383157"/>
            <a:chExt cx="1892497" cy="1606972"/>
          </a:xfrm>
        </p:grpSpPr>
        <p:sp>
          <p:nvSpPr>
            <p:cNvPr id="25" name="TextBox 24">
              <a:extLst>
                <a:ext uri="{FF2B5EF4-FFF2-40B4-BE49-F238E27FC236}">
                  <a16:creationId xmlns:a16="http://schemas.microsoft.com/office/drawing/2014/main" id="{70B8DCAB-C1A0-E20A-42D5-E56E4890DB77}"/>
                </a:ext>
              </a:extLst>
            </p:cNvPr>
            <p:cNvSpPr txBox="1"/>
            <p:nvPr/>
          </p:nvSpPr>
          <p:spPr>
            <a:xfrm>
              <a:off x="5643769" y="5620797"/>
              <a:ext cx="1623391" cy="369332"/>
            </a:xfrm>
            <a:prstGeom prst="rect">
              <a:avLst/>
            </a:prstGeom>
            <a:noFill/>
          </p:spPr>
          <p:txBody>
            <a:bodyPr wrap="square" rtlCol="0">
              <a:spAutoFit/>
            </a:bodyPr>
            <a:lstStyle/>
            <a:p>
              <a:r>
                <a:rPr lang="en-GB" dirty="0"/>
                <a:t>No experience</a:t>
              </a:r>
            </a:p>
          </p:txBody>
        </p:sp>
        <p:cxnSp>
          <p:nvCxnSpPr>
            <p:cNvPr id="30" name="Straight Arrow Connector 29">
              <a:extLst>
                <a:ext uri="{FF2B5EF4-FFF2-40B4-BE49-F238E27FC236}">
                  <a16:creationId xmlns:a16="http://schemas.microsoft.com/office/drawing/2014/main" id="{33361BB5-ED07-0065-41B4-F8E87816588F}"/>
                </a:ext>
              </a:extLst>
            </p:cNvPr>
            <p:cNvCxnSpPr>
              <a:stCxn id="25" idx="0"/>
            </p:cNvCxnSpPr>
            <p:nvPr/>
          </p:nvCxnSpPr>
          <p:spPr>
            <a:xfrm flipV="1">
              <a:off x="6455465" y="4383157"/>
              <a:ext cx="1080801" cy="1237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157602B2-7A40-C743-96D8-7B7216863E88}"/>
              </a:ext>
            </a:extLst>
          </p:cNvPr>
          <p:cNvGrpSpPr/>
          <p:nvPr/>
        </p:nvGrpSpPr>
        <p:grpSpPr>
          <a:xfrm>
            <a:off x="7902161" y="4244009"/>
            <a:ext cx="1863134" cy="1690867"/>
            <a:chOff x="7902161" y="4244009"/>
            <a:chExt cx="1863134" cy="1690867"/>
          </a:xfrm>
        </p:grpSpPr>
        <p:sp>
          <p:nvSpPr>
            <p:cNvPr id="26" name="TextBox 25">
              <a:extLst>
                <a:ext uri="{FF2B5EF4-FFF2-40B4-BE49-F238E27FC236}">
                  <a16:creationId xmlns:a16="http://schemas.microsoft.com/office/drawing/2014/main" id="{587CCE8C-E287-DB2C-19D5-23D27B297971}"/>
                </a:ext>
              </a:extLst>
            </p:cNvPr>
            <p:cNvSpPr txBox="1"/>
            <p:nvPr/>
          </p:nvSpPr>
          <p:spPr>
            <a:xfrm>
              <a:off x="7902161" y="5565544"/>
              <a:ext cx="1623391" cy="369332"/>
            </a:xfrm>
            <a:prstGeom prst="rect">
              <a:avLst/>
            </a:prstGeom>
            <a:noFill/>
          </p:spPr>
          <p:txBody>
            <a:bodyPr wrap="square" rtlCol="0">
              <a:spAutoFit/>
            </a:bodyPr>
            <a:lstStyle/>
            <a:p>
              <a:r>
                <a:rPr lang="en-GB" dirty="0"/>
                <a:t>No experience</a:t>
              </a:r>
            </a:p>
          </p:txBody>
        </p:sp>
        <p:cxnSp>
          <p:nvCxnSpPr>
            <p:cNvPr id="32" name="Straight Arrow Connector 31">
              <a:extLst>
                <a:ext uri="{FF2B5EF4-FFF2-40B4-BE49-F238E27FC236}">
                  <a16:creationId xmlns:a16="http://schemas.microsoft.com/office/drawing/2014/main" id="{F0351CC3-53B3-08D7-60CD-9A2E1A344EAC}"/>
                </a:ext>
              </a:extLst>
            </p:cNvPr>
            <p:cNvCxnSpPr>
              <a:stCxn id="26" idx="0"/>
            </p:cNvCxnSpPr>
            <p:nvPr/>
          </p:nvCxnSpPr>
          <p:spPr>
            <a:xfrm flipV="1">
              <a:off x="8713857" y="4244009"/>
              <a:ext cx="1051438" cy="132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F0146C6-F3FA-207C-BD9A-9CE817676FF1}"/>
                </a:ext>
              </a:extLst>
            </p:cNvPr>
            <p:cNvCxnSpPr>
              <a:cxnSpLocks/>
              <a:stCxn id="26" idx="0"/>
            </p:cNvCxnSpPr>
            <p:nvPr/>
          </p:nvCxnSpPr>
          <p:spPr>
            <a:xfrm flipV="1">
              <a:off x="8713857" y="4792572"/>
              <a:ext cx="1051438" cy="772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56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42371-BF22-7C3D-02FA-28D33DAE97AF}"/>
              </a:ext>
            </a:extLst>
          </p:cNvPr>
          <p:cNvSpPr txBox="1"/>
          <p:nvPr/>
        </p:nvSpPr>
        <p:spPr>
          <a:xfrm>
            <a:off x="293511" y="304800"/>
            <a:ext cx="2652889" cy="646331"/>
          </a:xfrm>
          <a:prstGeom prst="rect">
            <a:avLst/>
          </a:prstGeom>
          <a:noFill/>
        </p:spPr>
        <p:txBody>
          <a:bodyPr wrap="square" rtlCol="0">
            <a:spAutoFit/>
          </a:bodyPr>
          <a:lstStyle/>
          <a:p>
            <a:r>
              <a:rPr lang="en-GB" dirty="0"/>
              <a:t>Self-checkout machine exercise</a:t>
            </a:r>
          </a:p>
        </p:txBody>
      </p:sp>
      <p:sp>
        <p:nvSpPr>
          <p:cNvPr id="3" name="Rectangle: Rounded Corners 2">
            <a:extLst>
              <a:ext uri="{FF2B5EF4-FFF2-40B4-BE49-F238E27FC236}">
                <a16:creationId xmlns:a16="http://schemas.microsoft.com/office/drawing/2014/main" id="{1628610D-1A59-64FB-9910-B59C29107227}"/>
              </a:ext>
            </a:extLst>
          </p:cNvPr>
          <p:cNvSpPr/>
          <p:nvPr/>
        </p:nvSpPr>
        <p:spPr>
          <a:xfrm>
            <a:off x="5417768" y="714065"/>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IDLE</a:t>
            </a:r>
          </a:p>
          <a:p>
            <a:pPr algn="ctr"/>
            <a:r>
              <a:rPr lang="en-GB" dirty="0"/>
              <a:t>Wait for event</a:t>
            </a:r>
          </a:p>
        </p:txBody>
      </p:sp>
      <p:sp>
        <p:nvSpPr>
          <p:cNvPr id="4" name="Flowchart: Decision 3">
            <a:extLst>
              <a:ext uri="{FF2B5EF4-FFF2-40B4-BE49-F238E27FC236}">
                <a16:creationId xmlns:a16="http://schemas.microsoft.com/office/drawing/2014/main" id="{51966C54-53FB-8E07-973A-D59B4BBAE699}"/>
              </a:ext>
            </a:extLst>
          </p:cNvPr>
          <p:cNvSpPr/>
          <p:nvPr/>
        </p:nvSpPr>
        <p:spPr>
          <a:xfrm>
            <a:off x="5417769" y="1932392"/>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Event type</a:t>
            </a:r>
          </a:p>
        </p:txBody>
      </p:sp>
      <p:cxnSp>
        <p:nvCxnSpPr>
          <p:cNvPr id="10" name="Straight Arrow Connector 9">
            <a:extLst>
              <a:ext uri="{FF2B5EF4-FFF2-40B4-BE49-F238E27FC236}">
                <a16:creationId xmlns:a16="http://schemas.microsoft.com/office/drawing/2014/main" id="{BC658EDD-E227-26E5-85D2-AF65C9744114}"/>
              </a:ext>
            </a:extLst>
          </p:cNvPr>
          <p:cNvCxnSpPr>
            <a:cxnSpLocks/>
            <a:stCxn id="3" idx="2"/>
            <a:endCxn id="4" idx="0"/>
          </p:cNvCxnSpPr>
          <p:nvPr/>
        </p:nvCxnSpPr>
        <p:spPr>
          <a:xfrm>
            <a:off x="6161839" y="1502404"/>
            <a:ext cx="1" cy="429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E1448C6F-88DB-4F23-8240-6D6AE410A43B}"/>
              </a:ext>
            </a:extLst>
          </p:cNvPr>
          <p:cNvSpPr/>
          <p:nvPr/>
        </p:nvSpPr>
        <p:spPr>
          <a:xfrm>
            <a:off x="3113839" y="1973010"/>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Fetch item’s</a:t>
            </a:r>
          </a:p>
          <a:p>
            <a:pPr algn="ctr"/>
            <a:r>
              <a:rPr lang="en-GB" sz="1600" dirty="0"/>
              <a:t>Price and Weight</a:t>
            </a:r>
          </a:p>
        </p:txBody>
      </p:sp>
      <p:sp>
        <p:nvSpPr>
          <p:cNvPr id="18" name="Rectangle: Rounded Corners 17">
            <a:extLst>
              <a:ext uri="{FF2B5EF4-FFF2-40B4-BE49-F238E27FC236}">
                <a16:creationId xmlns:a16="http://schemas.microsoft.com/office/drawing/2014/main" id="{31DB8AC7-45A1-4B85-2FCD-5E8C15898410}"/>
              </a:ext>
            </a:extLst>
          </p:cNvPr>
          <p:cNvSpPr/>
          <p:nvPr/>
        </p:nvSpPr>
        <p:spPr>
          <a:xfrm>
            <a:off x="3113839" y="3284058"/>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Update expected weight</a:t>
            </a:r>
          </a:p>
        </p:txBody>
      </p:sp>
      <p:cxnSp>
        <p:nvCxnSpPr>
          <p:cNvPr id="20" name="Straight Arrow Connector 19">
            <a:extLst>
              <a:ext uri="{FF2B5EF4-FFF2-40B4-BE49-F238E27FC236}">
                <a16:creationId xmlns:a16="http://schemas.microsoft.com/office/drawing/2014/main" id="{A8A97BBE-9C02-471D-E4A3-FACF2324B683}"/>
              </a:ext>
            </a:extLst>
          </p:cNvPr>
          <p:cNvCxnSpPr>
            <a:stCxn id="4" idx="1"/>
            <a:endCxn id="17" idx="3"/>
          </p:cNvCxnSpPr>
          <p:nvPr/>
        </p:nvCxnSpPr>
        <p:spPr>
          <a:xfrm flipH="1" flipV="1">
            <a:off x="4601980" y="2367180"/>
            <a:ext cx="815789"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5861350-F19A-4F3C-8C56-9998A9BF8900}"/>
              </a:ext>
            </a:extLst>
          </p:cNvPr>
          <p:cNvCxnSpPr>
            <a:stCxn id="17" idx="2"/>
            <a:endCxn id="18" idx="0"/>
          </p:cNvCxnSpPr>
          <p:nvPr/>
        </p:nvCxnSpPr>
        <p:spPr>
          <a:xfrm>
            <a:off x="3857910" y="2761349"/>
            <a:ext cx="0" cy="522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Speech Bubble: Oval 22">
            <a:extLst>
              <a:ext uri="{FF2B5EF4-FFF2-40B4-BE49-F238E27FC236}">
                <a16:creationId xmlns:a16="http://schemas.microsoft.com/office/drawing/2014/main" id="{5E3C526D-7D50-C533-2D5C-3D7D3C6BF826}"/>
              </a:ext>
            </a:extLst>
          </p:cNvPr>
          <p:cNvSpPr/>
          <p:nvPr/>
        </p:nvSpPr>
        <p:spPr>
          <a:xfrm>
            <a:off x="3012806" y="4706968"/>
            <a:ext cx="1694330" cy="10533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Place item in bagging area</a:t>
            </a:r>
          </a:p>
        </p:txBody>
      </p:sp>
      <p:cxnSp>
        <p:nvCxnSpPr>
          <p:cNvPr id="25" name="Straight Arrow Connector 24">
            <a:extLst>
              <a:ext uri="{FF2B5EF4-FFF2-40B4-BE49-F238E27FC236}">
                <a16:creationId xmlns:a16="http://schemas.microsoft.com/office/drawing/2014/main" id="{41D12C8B-2CEC-3FF8-5771-721B42B2E13C}"/>
              </a:ext>
            </a:extLst>
          </p:cNvPr>
          <p:cNvCxnSpPr>
            <a:stCxn id="18" idx="2"/>
            <a:endCxn id="23" idx="0"/>
          </p:cNvCxnSpPr>
          <p:nvPr/>
        </p:nvCxnSpPr>
        <p:spPr>
          <a:xfrm>
            <a:off x="3857910" y="4072397"/>
            <a:ext cx="2061" cy="6345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74D6050D-366F-9532-B464-8D367DD42B01}"/>
              </a:ext>
            </a:extLst>
          </p:cNvPr>
          <p:cNvSpPr/>
          <p:nvPr/>
        </p:nvSpPr>
        <p:spPr>
          <a:xfrm>
            <a:off x="1098772" y="5422361"/>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 </a:t>
            </a:r>
          </a:p>
          <a:p>
            <a:pPr algn="ctr"/>
            <a:r>
              <a:rPr lang="en-GB" sz="1600" dirty="0"/>
              <a:t>Wait for item</a:t>
            </a:r>
          </a:p>
        </p:txBody>
      </p:sp>
      <p:sp>
        <p:nvSpPr>
          <p:cNvPr id="6" name="Flowchart: Decision 5">
            <a:extLst>
              <a:ext uri="{FF2B5EF4-FFF2-40B4-BE49-F238E27FC236}">
                <a16:creationId xmlns:a16="http://schemas.microsoft.com/office/drawing/2014/main" id="{6738613E-146A-436D-DD77-15CF3735090C}"/>
              </a:ext>
            </a:extLst>
          </p:cNvPr>
          <p:cNvSpPr/>
          <p:nvPr/>
        </p:nvSpPr>
        <p:spPr>
          <a:xfrm>
            <a:off x="1099770" y="3834570"/>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Weight matches</a:t>
            </a:r>
          </a:p>
        </p:txBody>
      </p:sp>
      <p:cxnSp>
        <p:nvCxnSpPr>
          <p:cNvPr id="24" name="Straight Arrow Connector 23">
            <a:extLst>
              <a:ext uri="{FF2B5EF4-FFF2-40B4-BE49-F238E27FC236}">
                <a16:creationId xmlns:a16="http://schemas.microsoft.com/office/drawing/2014/main" id="{552B157A-33AE-E34D-A543-E83048272068}"/>
              </a:ext>
            </a:extLst>
          </p:cNvPr>
          <p:cNvCxnSpPr>
            <a:stCxn id="5" idx="0"/>
            <a:endCxn id="6" idx="2"/>
          </p:cNvCxnSpPr>
          <p:nvPr/>
        </p:nvCxnSpPr>
        <p:spPr>
          <a:xfrm flipV="1">
            <a:off x="1842843" y="4704147"/>
            <a:ext cx="998" cy="7182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27329FF7-956A-F57E-02E9-C655AF82B2BA}"/>
              </a:ext>
            </a:extLst>
          </p:cNvPr>
          <p:cNvCxnSpPr>
            <a:stCxn id="6" idx="3"/>
            <a:endCxn id="23" idx="1"/>
          </p:cNvCxnSpPr>
          <p:nvPr/>
        </p:nvCxnSpPr>
        <p:spPr>
          <a:xfrm>
            <a:off x="2587911" y="4269359"/>
            <a:ext cx="673024" cy="5918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9A157E4F-B8E6-FE96-B45F-F4981C3E64A6}"/>
              </a:ext>
            </a:extLst>
          </p:cNvPr>
          <p:cNvCxnSpPr>
            <a:stCxn id="23" idx="4"/>
            <a:endCxn id="5" idx="2"/>
          </p:cNvCxnSpPr>
          <p:nvPr/>
        </p:nvCxnSpPr>
        <p:spPr>
          <a:xfrm rot="5400000">
            <a:off x="2626217" y="4976945"/>
            <a:ext cx="450381" cy="2017128"/>
          </a:xfrm>
          <a:prstGeom prst="bentConnector3">
            <a:avLst>
              <a:gd name="adj1" fmla="val 150757"/>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C61F4895-0314-CF52-DB23-17E844587958}"/>
              </a:ext>
            </a:extLst>
          </p:cNvPr>
          <p:cNvSpPr/>
          <p:nvPr/>
        </p:nvSpPr>
        <p:spPr>
          <a:xfrm>
            <a:off x="1076195" y="2002769"/>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 bill</a:t>
            </a:r>
          </a:p>
        </p:txBody>
      </p:sp>
      <p:cxnSp>
        <p:nvCxnSpPr>
          <p:cNvPr id="41" name="Straight Arrow Connector 40">
            <a:extLst>
              <a:ext uri="{FF2B5EF4-FFF2-40B4-BE49-F238E27FC236}">
                <a16:creationId xmlns:a16="http://schemas.microsoft.com/office/drawing/2014/main" id="{5DF930C3-D9D4-9D22-AB40-091F9515DB85}"/>
              </a:ext>
            </a:extLst>
          </p:cNvPr>
          <p:cNvCxnSpPr>
            <a:stCxn id="6" idx="0"/>
            <a:endCxn id="39" idx="2"/>
          </p:cNvCxnSpPr>
          <p:nvPr/>
        </p:nvCxnSpPr>
        <p:spPr>
          <a:xfrm flipH="1" flipV="1">
            <a:off x="1820266" y="2791108"/>
            <a:ext cx="23575" cy="1043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76EAB9AB-AC02-BF11-E113-FDEFFCA4EF1D}"/>
              </a:ext>
            </a:extLst>
          </p:cNvPr>
          <p:cNvCxnSpPr>
            <a:stCxn id="39" idx="0"/>
            <a:endCxn id="3" idx="1"/>
          </p:cNvCxnSpPr>
          <p:nvPr/>
        </p:nvCxnSpPr>
        <p:spPr>
          <a:xfrm rot="5400000" flipH="1" flipV="1">
            <a:off x="3171750" y="-243249"/>
            <a:ext cx="894534" cy="35975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Flowchart: Decision 43">
            <a:extLst>
              <a:ext uri="{FF2B5EF4-FFF2-40B4-BE49-F238E27FC236}">
                <a16:creationId xmlns:a16="http://schemas.microsoft.com/office/drawing/2014/main" id="{441DC472-3384-F7FB-85CC-0781CECB0BFD}"/>
              </a:ext>
            </a:extLst>
          </p:cNvPr>
          <p:cNvSpPr/>
          <p:nvPr/>
        </p:nvSpPr>
        <p:spPr>
          <a:xfrm>
            <a:off x="9007637" y="1921103"/>
            <a:ext cx="1488141" cy="8695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Weight matches</a:t>
            </a:r>
          </a:p>
        </p:txBody>
      </p:sp>
      <p:cxnSp>
        <p:nvCxnSpPr>
          <p:cNvPr id="46" name="Connector: Elbow 45">
            <a:extLst>
              <a:ext uri="{FF2B5EF4-FFF2-40B4-BE49-F238E27FC236}">
                <a16:creationId xmlns:a16="http://schemas.microsoft.com/office/drawing/2014/main" id="{B795A453-3902-FEE0-6499-9B5007915B18}"/>
              </a:ext>
            </a:extLst>
          </p:cNvPr>
          <p:cNvCxnSpPr>
            <a:stCxn id="44" idx="0"/>
            <a:endCxn id="3" idx="3"/>
          </p:cNvCxnSpPr>
          <p:nvPr/>
        </p:nvCxnSpPr>
        <p:spPr>
          <a:xfrm rot="16200000" flipV="1">
            <a:off x="7922375" y="91769"/>
            <a:ext cx="812868" cy="284579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DF76212-DC73-F7D7-A922-04D320E2EE11}"/>
              </a:ext>
            </a:extLst>
          </p:cNvPr>
          <p:cNvCxnSpPr>
            <a:cxnSpLocks/>
            <a:stCxn id="4" idx="3"/>
            <a:endCxn id="63" idx="2"/>
          </p:cNvCxnSpPr>
          <p:nvPr/>
        </p:nvCxnSpPr>
        <p:spPr>
          <a:xfrm flipV="1">
            <a:off x="6905910" y="2359379"/>
            <a:ext cx="702803" cy="7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Speech Bubble: Oval 48">
            <a:extLst>
              <a:ext uri="{FF2B5EF4-FFF2-40B4-BE49-F238E27FC236}">
                <a16:creationId xmlns:a16="http://schemas.microsoft.com/office/drawing/2014/main" id="{4E0CFFDA-31E6-3C0B-1834-F487D7111585}"/>
              </a:ext>
            </a:extLst>
          </p:cNvPr>
          <p:cNvSpPr/>
          <p:nvPr/>
        </p:nvSpPr>
        <p:spPr>
          <a:xfrm>
            <a:off x="8911251" y="3865946"/>
            <a:ext cx="1694330" cy="10533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Unexpected item in bagging area</a:t>
            </a:r>
          </a:p>
        </p:txBody>
      </p:sp>
      <p:cxnSp>
        <p:nvCxnSpPr>
          <p:cNvPr id="51" name="Straight Arrow Connector 50">
            <a:extLst>
              <a:ext uri="{FF2B5EF4-FFF2-40B4-BE49-F238E27FC236}">
                <a16:creationId xmlns:a16="http://schemas.microsoft.com/office/drawing/2014/main" id="{D69CDAEC-709D-7AD4-C8EC-256D4CE4401C}"/>
              </a:ext>
            </a:extLst>
          </p:cNvPr>
          <p:cNvCxnSpPr>
            <a:stCxn id="44" idx="2"/>
            <a:endCxn id="49" idx="0"/>
          </p:cNvCxnSpPr>
          <p:nvPr/>
        </p:nvCxnSpPr>
        <p:spPr>
          <a:xfrm>
            <a:off x="9751708" y="2790680"/>
            <a:ext cx="6708" cy="1075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Rectangle: Rounded Corners 51">
            <a:extLst>
              <a:ext uri="{FF2B5EF4-FFF2-40B4-BE49-F238E27FC236}">
                <a16:creationId xmlns:a16="http://schemas.microsoft.com/office/drawing/2014/main" id="{AACE2EF6-F459-3128-4F24-7E4D58BD076C}"/>
              </a:ext>
            </a:extLst>
          </p:cNvPr>
          <p:cNvSpPr/>
          <p:nvPr/>
        </p:nvSpPr>
        <p:spPr>
          <a:xfrm>
            <a:off x="6943664" y="4162820"/>
            <a:ext cx="1488141" cy="788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IDLE</a:t>
            </a:r>
          </a:p>
          <a:p>
            <a:pPr algn="ctr"/>
            <a:r>
              <a:rPr lang="en-GB" sz="1600" dirty="0"/>
              <a:t>Wait for item removal</a:t>
            </a:r>
          </a:p>
        </p:txBody>
      </p:sp>
      <p:cxnSp>
        <p:nvCxnSpPr>
          <p:cNvPr id="56" name="Connector: Elbow 55">
            <a:extLst>
              <a:ext uri="{FF2B5EF4-FFF2-40B4-BE49-F238E27FC236}">
                <a16:creationId xmlns:a16="http://schemas.microsoft.com/office/drawing/2014/main" id="{DBCB126E-956E-CBD4-9DA7-F750079DE836}"/>
              </a:ext>
            </a:extLst>
          </p:cNvPr>
          <p:cNvCxnSpPr>
            <a:stCxn id="49" idx="4"/>
            <a:endCxn id="52" idx="2"/>
          </p:cNvCxnSpPr>
          <p:nvPr/>
        </p:nvCxnSpPr>
        <p:spPr>
          <a:xfrm rot="5400000">
            <a:off x="8707145" y="3899888"/>
            <a:ext cx="31862" cy="2070681"/>
          </a:xfrm>
          <a:prstGeom prst="bentConnector3">
            <a:avLst>
              <a:gd name="adj1" fmla="val 81746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55DC405-FD09-AE58-96FC-567418092082}"/>
              </a:ext>
            </a:extLst>
          </p:cNvPr>
          <p:cNvCxnSpPr>
            <a:cxnSpLocks/>
            <a:stCxn id="52" idx="0"/>
            <a:endCxn id="63" idx="4"/>
          </p:cNvCxnSpPr>
          <p:nvPr/>
        </p:nvCxnSpPr>
        <p:spPr>
          <a:xfrm flipV="1">
            <a:off x="7687735" y="2438401"/>
            <a:ext cx="0" cy="1724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Flowchart: Summing Junction 62">
            <a:extLst>
              <a:ext uri="{FF2B5EF4-FFF2-40B4-BE49-F238E27FC236}">
                <a16:creationId xmlns:a16="http://schemas.microsoft.com/office/drawing/2014/main" id="{92FC13D3-CE29-1B40-33E0-3613503662AB}"/>
              </a:ext>
            </a:extLst>
          </p:cNvPr>
          <p:cNvSpPr/>
          <p:nvPr/>
        </p:nvSpPr>
        <p:spPr>
          <a:xfrm>
            <a:off x="7608713" y="2280356"/>
            <a:ext cx="158044" cy="15804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EB32355-406D-4008-FE01-44181679393C}"/>
              </a:ext>
            </a:extLst>
          </p:cNvPr>
          <p:cNvCxnSpPr>
            <a:stCxn id="63" idx="6"/>
            <a:endCxn id="44" idx="1"/>
          </p:cNvCxnSpPr>
          <p:nvPr/>
        </p:nvCxnSpPr>
        <p:spPr>
          <a:xfrm flipV="1">
            <a:off x="7766757" y="2355892"/>
            <a:ext cx="1240880" cy="3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F4F889E7-229C-02FC-9183-87F31285B27D}"/>
              </a:ext>
            </a:extLst>
          </p:cNvPr>
          <p:cNvSpPr txBox="1"/>
          <p:nvPr/>
        </p:nvSpPr>
        <p:spPr>
          <a:xfrm>
            <a:off x="4741334" y="2054578"/>
            <a:ext cx="711200" cy="369332"/>
          </a:xfrm>
          <a:prstGeom prst="rect">
            <a:avLst/>
          </a:prstGeom>
          <a:noFill/>
        </p:spPr>
        <p:txBody>
          <a:bodyPr wrap="square" rtlCol="0">
            <a:spAutoFit/>
          </a:bodyPr>
          <a:lstStyle/>
          <a:p>
            <a:r>
              <a:rPr lang="en-GB" dirty="0"/>
              <a:t>scan</a:t>
            </a:r>
          </a:p>
        </p:txBody>
      </p:sp>
      <p:sp>
        <p:nvSpPr>
          <p:cNvPr id="80" name="TextBox 79">
            <a:extLst>
              <a:ext uri="{FF2B5EF4-FFF2-40B4-BE49-F238E27FC236}">
                <a16:creationId xmlns:a16="http://schemas.microsoft.com/office/drawing/2014/main" id="{703BC2A9-5D46-3455-B231-9128E9189E44}"/>
              </a:ext>
            </a:extLst>
          </p:cNvPr>
          <p:cNvSpPr txBox="1"/>
          <p:nvPr/>
        </p:nvSpPr>
        <p:spPr>
          <a:xfrm>
            <a:off x="6778977" y="2015068"/>
            <a:ext cx="874889" cy="369332"/>
          </a:xfrm>
          <a:prstGeom prst="rect">
            <a:avLst/>
          </a:prstGeom>
          <a:noFill/>
        </p:spPr>
        <p:txBody>
          <a:bodyPr wrap="square" rtlCol="0">
            <a:spAutoFit/>
          </a:bodyPr>
          <a:lstStyle/>
          <a:p>
            <a:r>
              <a:rPr lang="en-GB" dirty="0"/>
              <a:t>weigh</a:t>
            </a:r>
          </a:p>
        </p:txBody>
      </p:sp>
      <p:sp>
        <p:nvSpPr>
          <p:cNvPr id="81" name="TextBox 80">
            <a:extLst>
              <a:ext uri="{FF2B5EF4-FFF2-40B4-BE49-F238E27FC236}">
                <a16:creationId xmlns:a16="http://schemas.microsoft.com/office/drawing/2014/main" id="{08D63ED0-642A-04F2-70B5-FCEA142114BE}"/>
              </a:ext>
            </a:extLst>
          </p:cNvPr>
          <p:cNvSpPr txBox="1"/>
          <p:nvPr/>
        </p:nvSpPr>
        <p:spPr>
          <a:xfrm>
            <a:off x="9798755" y="1546578"/>
            <a:ext cx="508000" cy="369332"/>
          </a:xfrm>
          <a:prstGeom prst="rect">
            <a:avLst/>
          </a:prstGeom>
          <a:noFill/>
        </p:spPr>
        <p:txBody>
          <a:bodyPr wrap="square" rtlCol="0">
            <a:spAutoFit/>
          </a:bodyPr>
          <a:lstStyle/>
          <a:p>
            <a:r>
              <a:rPr lang="en-GB" dirty="0"/>
              <a:t>Y</a:t>
            </a:r>
          </a:p>
        </p:txBody>
      </p:sp>
      <p:sp>
        <p:nvSpPr>
          <p:cNvPr id="82" name="TextBox 81">
            <a:extLst>
              <a:ext uri="{FF2B5EF4-FFF2-40B4-BE49-F238E27FC236}">
                <a16:creationId xmlns:a16="http://schemas.microsoft.com/office/drawing/2014/main" id="{EA61D5DE-27E8-AF0B-B7C3-2B591F3CA452}"/>
              </a:ext>
            </a:extLst>
          </p:cNvPr>
          <p:cNvSpPr txBox="1"/>
          <p:nvPr/>
        </p:nvSpPr>
        <p:spPr>
          <a:xfrm>
            <a:off x="1811867" y="3516489"/>
            <a:ext cx="508000" cy="369332"/>
          </a:xfrm>
          <a:prstGeom prst="rect">
            <a:avLst/>
          </a:prstGeom>
          <a:noFill/>
        </p:spPr>
        <p:txBody>
          <a:bodyPr wrap="square" rtlCol="0">
            <a:spAutoFit/>
          </a:bodyPr>
          <a:lstStyle/>
          <a:p>
            <a:r>
              <a:rPr lang="en-GB" dirty="0"/>
              <a:t>Y</a:t>
            </a:r>
          </a:p>
        </p:txBody>
      </p:sp>
      <p:sp>
        <p:nvSpPr>
          <p:cNvPr id="83" name="TextBox 82">
            <a:extLst>
              <a:ext uri="{FF2B5EF4-FFF2-40B4-BE49-F238E27FC236}">
                <a16:creationId xmlns:a16="http://schemas.microsoft.com/office/drawing/2014/main" id="{DBAFC09A-3754-ABDA-97D6-D3A35B190A5C}"/>
              </a:ext>
            </a:extLst>
          </p:cNvPr>
          <p:cNvSpPr txBox="1"/>
          <p:nvPr/>
        </p:nvSpPr>
        <p:spPr>
          <a:xfrm flipV="1">
            <a:off x="9708445" y="2731912"/>
            <a:ext cx="383822" cy="369332"/>
          </a:xfrm>
          <a:prstGeom prst="rect">
            <a:avLst/>
          </a:prstGeom>
          <a:noFill/>
        </p:spPr>
        <p:txBody>
          <a:bodyPr wrap="square" rtlCol="0">
            <a:spAutoFit/>
          </a:bodyPr>
          <a:lstStyle/>
          <a:p>
            <a:r>
              <a:rPr lang="en-GB" dirty="0"/>
              <a:t>N</a:t>
            </a:r>
          </a:p>
        </p:txBody>
      </p:sp>
      <p:sp>
        <p:nvSpPr>
          <p:cNvPr id="84" name="TextBox 83">
            <a:extLst>
              <a:ext uri="{FF2B5EF4-FFF2-40B4-BE49-F238E27FC236}">
                <a16:creationId xmlns:a16="http://schemas.microsoft.com/office/drawing/2014/main" id="{8EE5CBAB-C991-8E0F-D6B1-9D42755914BB}"/>
              </a:ext>
            </a:extLst>
          </p:cNvPr>
          <p:cNvSpPr txBox="1"/>
          <p:nvPr/>
        </p:nvSpPr>
        <p:spPr>
          <a:xfrm>
            <a:off x="2579512" y="3945467"/>
            <a:ext cx="508000" cy="369332"/>
          </a:xfrm>
          <a:prstGeom prst="rect">
            <a:avLst/>
          </a:prstGeom>
          <a:noFill/>
        </p:spPr>
        <p:txBody>
          <a:bodyPr wrap="square" rtlCol="0">
            <a:spAutoFit/>
          </a:bodyPr>
          <a:lstStyle/>
          <a:p>
            <a:r>
              <a:rPr lang="en-GB" dirty="0"/>
              <a:t>N</a:t>
            </a:r>
          </a:p>
        </p:txBody>
      </p:sp>
    </p:spTree>
    <p:extLst>
      <p:ext uri="{BB962C8B-B14F-4D97-AF65-F5344CB8AC3E}">
        <p14:creationId xmlns:p14="http://schemas.microsoft.com/office/powerpoint/2010/main" val="4144595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Insertion Sort</a:t>
            </a:r>
          </a:p>
        </p:txBody>
      </p:sp>
      <p:pic>
        <p:nvPicPr>
          <p:cNvPr id="8" name="Screen Recording 7">
            <a:hlinkClick r:id="" action="ppaction://media"/>
            <a:extLst>
              <a:ext uri="{FF2B5EF4-FFF2-40B4-BE49-F238E27FC236}">
                <a16:creationId xmlns:a16="http://schemas.microsoft.com/office/drawing/2014/main" id="{2EF725AA-3E55-30C7-B4B9-190A770D986E}"/>
              </a:ext>
            </a:extLst>
          </p:cNvPr>
          <p:cNvPicPr>
            <a:picLocks noGrp="1" noChangeAspect="1"/>
          </p:cNvPicPr>
          <p:nvPr>
            <p:ph idx="1"/>
            <a:videoFile r:link="rId1"/>
            <p:extLst>
              <p:ext uri="{DAA4B4D4-6D71-4841-9C94-3DE7FCFB9230}">
                <p14:media xmlns:p14="http://schemas.microsoft.com/office/powerpoint/2010/main" r:embed="rId2">
                  <p14:trim st="2498" end="92252.9"/>
                </p14:media>
              </p:ext>
            </p:extLst>
          </p:nvPr>
        </p:nvPicPr>
        <p:blipFill>
          <a:blip r:embed="rId4"/>
          <a:stretch>
            <a:fillRect/>
          </a:stretch>
        </p:blipFill>
        <p:spPr>
          <a:xfrm>
            <a:off x="1601788" y="1289050"/>
            <a:ext cx="3930650" cy="2947988"/>
          </a:xfrm>
        </p:spPr>
      </p:pic>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2092881"/>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a:t>
            </a:r>
            <a:r>
              <a:rPr lang="en-GB" sz="1400" b="0" dirty="0">
                <a:solidFill>
                  <a:srgbClr val="098658"/>
                </a:solidFill>
                <a:effectLst/>
                <a:highlight>
                  <a:srgbClr val="FFFFFF"/>
                </a:highlight>
                <a:latin typeface="Consolas" panose="020B0609020204030204" pitchFamily="49" charset="0"/>
              </a:rPr>
              <a:t>0</a:t>
            </a:r>
            <a:r>
              <a:rPr lang="en-GB" sz="1400" b="0" dirty="0">
                <a:solidFill>
                  <a:srgbClr val="000000"/>
                </a:solidFill>
                <a:effectLst/>
                <a:highlight>
                  <a:srgbClr val="FFFFFF"/>
                </a:highlight>
                <a:latin typeface="Consolas" panose="020B0609020204030204" pitchFamily="49" charset="0"/>
              </a:rPr>
              <a:t> to J-1)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 &lt;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doRotate</a:t>
            </a:r>
            <a:r>
              <a:rPr lang="en-GB" sz="1400" b="0" dirty="0">
                <a:solidFill>
                  <a:srgbClr val="000000"/>
                </a:solidFill>
                <a:effectLst/>
                <a:highlight>
                  <a:srgbClr val="FFFFFF"/>
                </a:highlight>
                <a:latin typeface="Consolas" panose="020B0609020204030204" pitchFamily="49" charset="0"/>
              </a:rPr>
              <a:t>(J,</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break</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867525" cy="2031325"/>
          </a:xfrm>
          <a:prstGeom prst="rect">
            <a:avLst/>
          </a:prstGeom>
          <a:noFill/>
        </p:spPr>
        <p:txBody>
          <a:bodyPr wrap="square" rtlCol="0">
            <a:spAutoFit/>
          </a:bodyPr>
          <a:lstStyle/>
          <a:p>
            <a:r>
              <a:rPr lang="en-GB" dirty="0"/>
              <a:t>Start by looking at the second element (using index variable I)</a:t>
            </a:r>
          </a:p>
          <a:p>
            <a:r>
              <a:rPr lang="en-GB" dirty="0"/>
              <a:t>Look at every element to the left of I (using index variable J)</a:t>
            </a:r>
          </a:p>
          <a:p>
            <a:r>
              <a:rPr lang="en-GB" dirty="0"/>
              <a:t>If they are out of order, move the element at I to J, and move everything from J one place to the left to fill the gap (this is called a rotate).</a:t>
            </a:r>
          </a:p>
          <a:p>
            <a:r>
              <a:rPr lang="en-GB" dirty="0"/>
              <a:t>Repeat with next I.</a:t>
            </a:r>
          </a:p>
          <a:p>
            <a:endParaRPr lang="en-GB" dirty="0"/>
          </a:p>
        </p:txBody>
      </p:sp>
      <p:pic>
        <p:nvPicPr>
          <p:cNvPr id="12" name="Picture 11">
            <a:extLst>
              <a:ext uri="{FF2B5EF4-FFF2-40B4-BE49-F238E27FC236}">
                <a16:creationId xmlns:a16="http://schemas.microsoft.com/office/drawing/2014/main" id="{90611702-4963-4A67-3EA1-598DA99DABE8}"/>
              </a:ext>
            </a:extLst>
          </p:cNvPr>
          <p:cNvPicPr>
            <a:picLocks noChangeAspect="1"/>
          </p:cNvPicPr>
          <p:nvPr/>
        </p:nvPicPr>
        <p:blipFill rotWithShape="1">
          <a:blip r:embed="rId5"/>
          <a:srcRect l="33130" t="28791" r="16568" b="4889"/>
          <a:stretch/>
        </p:blipFill>
        <p:spPr>
          <a:xfrm>
            <a:off x="7572374" y="4486274"/>
            <a:ext cx="3095625" cy="1876425"/>
          </a:xfrm>
          <a:prstGeom prst="rect">
            <a:avLst/>
          </a:prstGeom>
        </p:spPr>
      </p:pic>
      <p:sp>
        <p:nvSpPr>
          <p:cNvPr id="13" name="Arrow: Right 12">
            <a:extLst>
              <a:ext uri="{FF2B5EF4-FFF2-40B4-BE49-F238E27FC236}">
                <a16:creationId xmlns:a16="http://schemas.microsoft.com/office/drawing/2014/main" id="{5EF07225-5F2D-2A94-D8FE-BBBBA8EC3339}"/>
              </a:ext>
            </a:extLst>
          </p:cNvPr>
          <p:cNvSpPr/>
          <p:nvPr/>
        </p:nvSpPr>
        <p:spPr>
          <a:xfrm>
            <a:off x="7029450" y="5400675"/>
            <a:ext cx="438150" cy="95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5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Selection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(I = 1 to LENGTH-1)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(j = I+1 to LENGTH-2)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(A[I] &gt; A[J])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2031325"/>
          </a:xfrm>
          <a:prstGeom prst="rect">
            <a:avLst/>
          </a:prstGeom>
          <a:noFill/>
        </p:spPr>
        <p:txBody>
          <a:bodyPr wrap="square" rtlCol="0">
            <a:spAutoFit/>
          </a:bodyPr>
          <a:lstStyle/>
          <a:p>
            <a:r>
              <a:rPr lang="en-GB" dirty="0"/>
              <a:t>Start by looking at the first element (using index variable I)</a:t>
            </a:r>
          </a:p>
          <a:p>
            <a:r>
              <a:rPr lang="en-GB" dirty="0"/>
              <a:t>Look at every element to the right of I (using index variable J)</a:t>
            </a:r>
          </a:p>
          <a:p>
            <a:r>
              <a:rPr lang="en-GB" dirty="0"/>
              <a:t>If they are out of order, swap I with J. (So at the end of every loop of J, the next element in the final result has been SELECTED)</a:t>
            </a:r>
          </a:p>
          <a:p>
            <a:r>
              <a:rPr lang="en-GB" dirty="0"/>
              <a:t>Repeat with next I.</a:t>
            </a:r>
          </a:p>
          <a:p>
            <a:endParaRPr lang="en-GB" dirty="0"/>
          </a:p>
        </p:txBody>
      </p:sp>
      <p:pic>
        <p:nvPicPr>
          <p:cNvPr id="4" name="Screen Recording 3">
            <a:hlinkClick r:id="" action="ppaction://media"/>
            <a:extLst>
              <a:ext uri="{FF2B5EF4-FFF2-40B4-BE49-F238E27FC236}">
                <a16:creationId xmlns:a16="http://schemas.microsoft.com/office/drawing/2014/main" id="{83F06049-4BD3-3466-05A8-74C32A16001C}"/>
              </a:ext>
            </a:extLst>
          </p:cNvPr>
          <p:cNvPicPr>
            <a:picLocks noChangeAspect="1"/>
          </p:cNvPicPr>
          <p:nvPr>
            <a:videoFile r:link="rId1"/>
            <p:extLst>
              <p:ext uri="{DAA4B4D4-6D71-4841-9C94-3DE7FCFB9230}">
                <p14:media xmlns:p14="http://schemas.microsoft.com/office/powerpoint/2010/main" r:embed="rId2">
                  <p14:trim st="28093" end="6254.8"/>
                </p14:media>
              </p:ext>
            </p:extLst>
          </p:nvPr>
        </p:nvPicPr>
        <p:blipFill>
          <a:blip r:embed="rId4"/>
          <a:stretch>
            <a:fillRect/>
          </a:stretch>
        </p:blipFill>
        <p:spPr>
          <a:xfrm>
            <a:off x="361950" y="1352550"/>
            <a:ext cx="5600700" cy="2552700"/>
          </a:xfrm>
          <a:prstGeom prst="rect">
            <a:avLst/>
          </a:prstGeom>
        </p:spPr>
      </p:pic>
      <p:sp>
        <p:nvSpPr>
          <p:cNvPr id="7" name="TextBox 6">
            <a:extLst>
              <a:ext uri="{FF2B5EF4-FFF2-40B4-BE49-F238E27FC236}">
                <a16:creationId xmlns:a16="http://schemas.microsoft.com/office/drawing/2014/main" id="{46FC4D7F-0EDB-7FF6-1EC5-8AF692C4C3BF}"/>
              </a:ext>
            </a:extLst>
          </p:cNvPr>
          <p:cNvSpPr txBox="1"/>
          <p:nvPr/>
        </p:nvSpPr>
        <p:spPr>
          <a:xfrm>
            <a:off x="7115175" y="3819525"/>
            <a:ext cx="4371975" cy="2308324"/>
          </a:xfrm>
          <a:prstGeom prst="rect">
            <a:avLst/>
          </a:prstGeom>
          <a:noFill/>
        </p:spPr>
        <p:txBody>
          <a:bodyPr wrap="square" rtlCol="0">
            <a:spAutoFit/>
          </a:bodyPr>
          <a:lstStyle/>
          <a:p>
            <a:r>
              <a:rPr lang="en-GB" dirty="0"/>
              <a:t>Note how as soon as I moves on to the next position, everything to the left of it is already known to be in the right order in the final result. This is very useful if you only want the first few elements from a huge array. E.g. it might be a Google search returns millions of records, but it only wants to show a page at a time.</a:t>
            </a:r>
          </a:p>
        </p:txBody>
      </p:sp>
    </p:spTree>
    <p:extLst>
      <p:ext uri="{BB962C8B-B14F-4D97-AF65-F5344CB8AC3E}">
        <p14:creationId xmlns:p14="http://schemas.microsoft.com/office/powerpoint/2010/main" val="36694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Bubble Sort</a:t>
            </a:r>
          </a:p>
        </p:txBody>
      </p:sp>
      <p:sp>
        <p:nvSpPr>
          <p:cNvPr id="9" name="TextBox 8">
            <a:extLst>
              <a:ext uri="{FF2B5EF4-FFF2-40B4-BE49-F238E27FC236}">
                <a16:creationId xmlns:a16="http://schemas.microsoft.com/office/drawing/2014/main" id="{C0C941DF-18F1-7491-7BF4-3AF93B1AE124}"/>
              </a:ext>
            </a:extLst>
          </p:cNvPr>
          <p:cNvSpPr txBox="1"/>
          <p:nvPr/>
        </p:nvSpPr>
        <p:spPr>
          <a:xfrm>
            <a:off x="7077075" y="1333500"/>
            <a:ext cx="4343400" cy="1877437"/>
          </a:xfrm>
          <a:prstGeom prst="rect">
            <a:avLst/>
          </a:prstGeom>
          <a:noFill/>
        </p:spPr>
        <p:txBody>
          <a:bodyPr wrap="square" rtlCol="0">
            <a:spAutoFit/>
          </a:bodyPr>
          <a:lstStyle/>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 = LENGTH-1 to 0</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for</a:t>
            </a:r>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J=0 to I-1) </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r>
              <a:rPr lang="en-GB" sz="1400" b="0" dirty="0">
                <a:solidFill>
                  <a:srgbClr val="0000FF"/>
                </a:solidFill>
                <a:effectLst/>
                <a:highlight>
                  <a:srgbClr val="FFFFFF"/>
                </a:highlight>
                <a:latin typeface="Consolas" panose="020B0609020204030204" pitchFamily="49" charset="0"/>
              </a:rPr>
              <a:t>if</a:t>
            </a:r>
            <a:r>
              <a:rPr lang="en-GB" sz="1400" b="0" dirty="0">
                <a:solidFill>
                  <a:srgbClr val="000000"/>
                </a:solidFill>
                <a:effectLst/>
                <a:highlight>
                  <a:srgbClr val="FFFFFF"/>
                </a:highlight>
                <a:latin typeface="Consolas" panose="020B0609020204030204" pitchFamily="49" charset="0"/>
              </a:rPr>
              <a:t> (A[</a:t>
            </a:r>
            <a:r>
              <a:rPr lang="en-GB" sz="1400" dirty="0">
                <a:solidFill>
                  <a:srgbClr val="000000"/>
                </a:solidFill>
                <a:highlight>
                  <a:srgbClr val="FFFFFF"/>
                </a:highlight>
                <a:latin typeface="Consolas" panose="020B0609020204030204" pitchFamily="49" charset="0"/>
              </a:rPr>
              <a:t>I</a:t>
            </a:r>
            <a:r>
              <a:rPr lang="en-GB" sz="1400" b="0" dirty="0">
                <a:solidFill>
                  <a:srgbClr val="000000"/>
                </a:solidFill>
                <a:effectLst/>
                <a:highlight>
                  <a:srgbClr val="FFFFFF"/>
                </a:highlight>
                <a:latin typeface="Consolas" panose="020B0609020204030204" pitchFamily="49" charset="0"/>
              </a:rPr>
              <a:t>]&gt;A[</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r>
              <a:rPr lang="en-GB" sz="1400" b="0" dirty="0" err="1">
                <a:solidFill>
                  <a:srgbClr val="000000"/>
                </a:solidFill>
                <a:effectLst/>
                <a:highlight>
                  <a:srgbClr val="FFFFFF"/>
                </a:highlight>
                <a:latin typeface="Consolas" panose="020B0609020204030204" pitchFamily="49" charset="0"/>
              </a:rPr>
              <a:t>doSwap</a:t>
            </a:r>
            <a:r>
              <a:rPr lang="en-GB" sz="1400" b="0" dirty="0">
                <a:solidFill>
                  <a:srgbClr val="000000"/>
                </a:solidFill>
                <a:effectLst/>
                <a:highlight>
                  <a:srgbClr val="FFFFFF"/>
                </a:highlight>
                <a:latin typeface="Consolas" panose="020B0609020204030204" pitchFamily="49" charset="0"/>
              </a:rPr>
              <a:t>(I,</a:t>
            </a:r>
            <a:r>
              <a:rPr lang="en-GB" sz="1400" dirty="0">
                <a:solidFill>
                  <a:srgbClr val="000000"/>
                </a:solidFill>
                <a:highlight>
                  <a:srgbClr val="FFFFFF"/>
                </a:highlight>
                <a:latin typeface="Consolas" panose="020B0609020204030204" pitchFamily="49" charset="0"/>
              </a:rPr>
              <a:t>J</a:t>
            </a:r>
            <a:r>
              <a:rPr lang="en-GB" sz="1400" b="0" dirty="0">
                <a:solidFill>
                  <a:srgbClr val="000000"/>
                </a:solidFill>
                <a:effectLst/>
                <a:highlight>
                  <a:srgbClr val="FFFFFF"/>
                </a:highlight>
                <a:latin typeface="Consolas" panose="020B0609020204030204" pitchFamily="49" charset="0"/>
              </a:rPr>
              <a:t>+</a:t>
            </a:r>
            <a:r>
              <a:rPr lang="en-GB" sz="1400" b="0" dirty="0">
                <a:solidFill>
                  <a:srgbClr val="098658"/>
                </a:solidFill>
                <a:effectLst/>
                <a:highlight>
                  <a:srgbClr val="FFFFFF"/>
                </a:highlight>
                <a:latin typeface="Consolas" panose="020B0609020204030204" pitchFamily="49" charset="0"/>
              </a:rPr>
              <a:t>1</a:t>
            </a:r>
            <a:r>
              <a:rPr lang="en-GB" sz="1400" b="0" dirty="0">
                <a:solidFill>
                  <a:srgbClr val="000000"/>
                </a:solidFill>
                <a:effectLst/>
                <a:highlight>
                  <a:srgbClr val="FFFFFF"/>
                </a:highlight>
                <a:latin typeface="Consolas" panose="020B0609020204030204" pitchFamily="49" charset="0"/>
              </a:rPr>
              <a:t>);</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r>
              <a:rPr lang="en-GB" sz="1400" b="0" dirty="0">
                <a:solidFill>
                  <a:srgbClr val="000000"/>
                </a:solidFill>
                <a:effectLst/>
                <a:highlight>
                  <a:srgbClr val="FFFFFF"/>
                </a:highlight>
                <a:latin typeface="Consolas" panose="020B0609020204030204" pitchFamily="49" charset="0"/>
              </a:rPr>
              <a:t>    }</a:t>
            </a:r>
          </a:p>
          <a:p>
            <a:endParaRPr lang="en-GB" dirty="0"/>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Start by looking at the LAST element (using index variable I)</a:t>
            </a:r>
          </a:p>
          <a:p>
            <a:r>
              <a:rPr lang="en-GB" dirty="0"/>
              <a:t>Starting with J=0, compare every pair of elements A[J], A[J+1] which are to the left of I. If they are out of order, then swap J with J+1.</a:t>
            </a:r>
          </a:p>
          <a:p>
            <a:r>
              <a:rPr lang="en-GB" dirty="0"/>
              <a:t>Decrement I.</a:t>
            </a:r>
          </a:p>
          <a:p>
            <a:endParaRPr lang="en-GB" dirty="0"/>
          </a:p>
        </p:txBody>
      </p:sp>
      <p:sp>
        <p:nvSpPr>
          <p:cNvPr id="7" name="TextBox 6">
            <a:extLst>
              <a:ext uri="{FF2B5EF4-FFF2-40B4-BE49-F238E27FC236}">
                <a16:creationId xmlns:a16="http://schemas.microsoft.com/office/drawing/2014/main" id="{46FC4D7F-0EDB-7FF6-1EC5-8AF692C4C3BF}"/>
              </a:ext>
            </a:extLst>
          </p:cNvPr>
          <p:cNvSpPr txBox="1"/>
          <p:nvPr/>
        </p:nvSpPr>
        <p:spPr>
          <a:xfrm>
            <a:off x="6838950" y="3333750"/>
            <a:ext cx="4371975" cy="1477328"/>
          </a:xfrm>
          <a:prstGeom prst="rect">
            <a:avLst/>
          </a:prstGeom>
          <a:noFill/>
        </p:spPr>
        <p:txBody>
          <a:bodyPr wrap="square" rtlCol="0">
            <a:spAutoFit/>
          </a:bodyPr>
          <a:lstStyle/>
          <a:p>
            <a:r>
              <a:rPr lang="en-GB" dirty="0"/>
              <a:t>Every time J increases, the largest element rises with it like a BUBBLE. Like the selection sort, after every iteration of I, the top few elements of the result are already available.</a:t>
            </a:r>
          </a:p>
        </p:txBody>
      </p:sp>
      <p:pic>
        <p:nvPicPr>
          <p:cNvPr id="3" name="Screen Recording 2">
            <a:hlinkClick r:id="" action="ppaction://media"/>
            <a:extLst>
              <a:ext uri="{FF2B5EF4-FFF2-40B4-BE49-F238E27FC236}">
                <a16:creationId xmlns:a16="http://schemas.microsoft.com/office/drawing/2014/main" id="{9DDD36C8-BD2F-BE1B-4D05-63C9FD9AA1F1}"/>
              </a:ext>
            </a:extLst>
          </p:cNvPr>
          <p:cNvPicPr>
            <a:picLocks noChangeAspect="1"/>
          </p:cNvPicPr>
          <p:nvPr>
            <a:videoFile r:link="rId1"/>
            <p:extLst>
              <p:ext uri="{DAA4B4D4-6D71-4841-9C94-3DE7FCFB9230}">
                <p14:media xmlns:p14="http://schemas.microsoft.com/office/powerpoint/2010/main" r:embed="rId2">
                  <p14:trim st="411" end="21828.3"/>
                </p14:media>
              </p:ext>
            </p:extLst>
          </p:nvPr>
        </p:nvPicPr>
        <p:blipFill>
          <a:blip r:embed="rId4"/>
          <a:stretch>
            <a:fillRect/>
          </a:stretch>
        </p:blipFill>
        <p:spPr>
          <a:xfrm>
            <a:off x="323850" y="1276350"/>
            <a:ext cx="5600700" cy="2552700"/>
          </a:xfrm>
          <a:prstGeom prst="rect">
            <a:avLst/>
          </a:prstGeom>
        </p:spPr>
      </p:pic>
      <p:sp>
        <p:nvSpPr>
          <p:cNvPr id="4" name="TextBox 3">
            <a:extLst>
              <a:ext uri="{FF2B5EF4-FFF2-40B4-BE49-F238E27FC236}">
                <a16:creationId xmlns:a16="http://schemas.microsoft.com/office/drawing/2014/main" id="{728C27C2-F35D-61E1-DDB5-2FB9795D67AE}"/>
              </a:ext>
            </a:extLst>
          </p:cNvPr>
          <p:cNvSpPr txBox="1"/>
          <p:nvPr/>
        </p:nvSpPr>
        <p:spPr>
          <a:xfrm>
            <a:off x="6953250" y="5172075"/>
            <a:ext cx="5010150" cy="1477328"/>
          </a:xfrm>
          <a:prstGeom prst="rect">
            <a:avLst/>
          </a:prstGeom>
          <a:noFill/>
        </p:spPr>
        <p:txBody>
          <a:bodyPr wrap="square" rtlCol="0">
            <a:spAutoFit/>
          </a:bodyPr>
          <a:lstStyle/>
          <a:p>
            <a:r>
              <a:rPr lang="en-GB" dirty="0"/>
              <a:t>Notice how few lines of code there are. If I’m stranded in a remote island in cyber-space where I don’t know the language well or the standard libraries, this is one I can write in my sleep. (But it’s not for production code usually)</a:t>
            </a:r>
          </a:p>
        </p:txBody>
      </p:sp>
    </p:spTree>
    <p:extLst>
      <p:ext uri="{BB962C8B-B14F-4D97-AF65-F5344CB8AC3E}">
        <p14:creationId xmlns:p14="http://schemas.microsoft.com/office/powerpoint/2010/main" val="5208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512445" y="1362710"/>
            <a:ext cx="11425555" cy="1754326"/>
          </a:xfrm>
          <a:prstGeom prst="rect">
            <a:avLst/>
          </a:prstGeom>
          <a:noFill/>
        </p:spPr>
        <p:txBody>
          <a:bodyPr wrap="square" rtlCol="0">
            <a:spAutoFit/>
          </a:bodyPr>
          <a:lstStyle/>
          <a:p>
            <a:r>
              <a:rPr lang="en-GB" dirty="0"/>
              <a:t>Divide the array into pairs of single elements</a:t>
            </a:r>
          </a:p>
          <a:p>
            <a:r>
              <a:rPr lang="en-GB" dirty="0"/>
              <a:t>For each pair, swap them if they are out of order</a:t>
            </a:r>
          </a:p>
          <a:p>
            <a:r>
              <a:rPr lang="en-GB" dirty="0"/>
              <a:t>For each pair of pairs, merge them into a sorted sub-array</a:t>
            </a:r>
          </a:p>
          <a:p>
            <a:r>
              <a:rPr lang="en-GB" dirty="0"/>
              <a:t>For each pair of pairs of pairs, merge them into a sorted sub-array</a:t>
            </a:r>
          </a:p>
          <a:p>
            <a:r>
              <a:rPr lang="en-GB" dirty="0"/>
              <a:t>For each pair of….., and so on</a:t>
            </a:r>
          </a:p>
          <a:p>
            <a:r>
              <a:rPr lang="en-GB" dirty="0"/>
              <a:t>Until we get to the last </a:t>
            </a:r>
          </a:p>
        </p:txBody>
      </p:sp>
      <p:grpSp>
        <p:nvGrpSpPr>
          <p:cNvPr id="80" name="Group 79">
            <a:extLst>
              <a:ext uri="{FF2B5EF4-FFF2-40B4-BE49-F238E27FC236}">
                <a16:creationId xmlns:a16="http://schemas.microsoft.com/office/drawing/2014/main" id="{B7C28EB6-AA61-08C1-4171-8B2353F12E34}"/>
              </a:ext>
            </a:extLst>
          </p:cNvPr>
          <p:cNvGrpSpPr/>
          <p:nvPr/>
        </p:nvGrpSpPr>
        <p:grpSpPr>
          <a:xfrm>
            <a:off x="661828" y="3078480"/>
            <a:ext cx="10211430" cy="527610"/>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4" name="Group 173">
            <a:extLst>
              <a:ext uri="{FF2B5EF4-FFF2-40B4-BE49-F238E27FC236}">
                <a16:creationId xmlns:a16="http://schemas.microsoft.com/office/drawing/2014/main" id="{C839BB43-07F1-C844-0477-D5C0B9E5FD0D}"/>
              </a:ext>
            </a:extLst>
          </p:cNvPr>
          <p:cNvGrpSpPr/>
          <p:nvPr/>
        </p:nvGrpSpPr>
        <p:grpSpPr>
          <a:xfrm>
            <a:off x="661828" y="3830498"/>
            <a:ext cx="2002121" cy="527610"/>
            <a:chOff x="661828" y="4469688"/>
            <a:chExt cx="783431" cy="366712"/>
          </a:xfrm>
        </p:grpSpPr>
        <p:sp>
          <p:nvSpPr>
            <p:cNvPr id="24" name="Rectangle 23">
              <a:extLst>
                <a:ext uri="{FF2B5EF4-FFF2-40B4-BE49-F238E27FC236}">
                  <a16:creationId xmlns:a16="http://schemas.microsoft.com/office/drawing/2014/main" id="{45722CDD-E4D1-96B8-06A7-E84BD4A50907}"/>
                </a:ext>
              </a:extLst>
            </p:cNvPr>
            <p:cNvSpPr/>
            <p:nvPr/>
          </p:nvSpPr>
          <p:spPr>
            <a:xfrm>
              <a:off x="661828"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29" name="Rectangle 28">
              <a:extLst>
                <a:ext uri="{FF2B5EF4-FFF2-40B4-BE49-F238E27FC236}">
                  <a16:creationId xmlns:a16="http://schemas.microsoft.com/office/drawing/2014/main" id="{5BD565D4-362C-2519-CBD0-7D3F7D403AAF}"/>
                </a:ext>
              </a:extLst>
            </p:cNvPr>
            <p:cNvSpPr/>
            <p:nvPr/>
          </p:nvSpPr>
          <p:spPr>
            <a:xfrm>
              <a:off x="6832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10833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grpSp>
      <p:grpSp>
        <p:nvGrpSpPr>
          <p:cNvPr id="177" name="Group 176">
            <a:extLst>
              <a:ext uri="{FF2B5EF4-FFF2-40B4-BE49-F238E27FC236}">
                <a16:creationId xmlns:a16="http://schemas.microsoft.com/office/drawing/2014/main" id="{E38A129F-0E52-5DE5-7F91-B58831BAE945}"/>
              </a:ext>
            </a:extLst>
          </p:cNvPr>
          <p:cNvGrpSpPr/>
          <p:nvPr/>
        </p:nvGrpSpPr>
        <p:grpSpPr>
          <a:xfrm>
            <a:off x="4766480" y="3830498"/>
            <a:ext cx="2002121" cy="527610"/>
            <a:chOff x="2267980" y="4469688"/>
            <a:chExt cx="783431" cy="366712"/>
          </a:xfrm>
        </p:grpSpPr>
        <p:sp>
          <p:nvSpPr>
            <p:cNvPr id="26" name="Rectangle 25">
              <a:extLst>
                <a:ext uri="{FF2B5EF4-FFF2-40B4-BE49-F238E27FC236}">
                  <a16:creationId xmlns:a16="http://schemas.microsoft.com/office/drawing/2014/main" id="{C2638483-8F84-7140-1E4F-6F8A90BFA751}"/>
                </a:ext>
              </a:extLst>
            </p:cNvPr>
            <p:cNvSpPr/>
            <p:nvPr/>
          </p:nvSpPr>
          <p:spPr>
            <a:xfrm>
              <a:off x="2267980"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3" name="Rectangle 32">
              <a:extLst>
                <a:ext uri="{FF2B5EF4-FFF2-40B4-BE49-F238E27FC236}">
                  <a16:creationId xmlns:a16="http://schemas.microsoft.com/office/drawing/2014/main" id="{32F3EEE5-E7ED-A84D-94B4-E90E23FEBC7D}"/>
                </a:ext>
              </a:extLst>
            </p:cNvPr>
            <p:cNvSpPr/>
            <p:nvPr/>
          </p:nvSpPr>
          <p:spPr>
            <a:xfrm>
              <a:off x="22834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26835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grpSp>
      <p:grpSp>
        <p:nvGrpSpPr>
          <p:cNvPr id="178" name="Group 177">
            <a:extLst>
              <a:ext uri="{FF2B5EF4-FFF2-40B4-BE49-F238E27FC236}">
                <a16:creationId xmlns:a16="http://schemas.microsoft.com/office/drawing/2014/main" id="{2EC7C29F-1C46-51D2-1423-D4E92E638FC8}"/>
              </a:ext>
            </a:extLst>
          </p:cNvPr>
          <p:cNvGrpSpPr/>
          <p:nvPr/>
        </p:nvGrpSpPr>
        <p:grpSpPr>
          <a:xfrm>
            <a:off x="6818805" y="3830498"/>
            <a:ext cx="2002121" cy="527610"/>
            <a:chOff x="3071056" y="4469688"/>
            <a:chExt cx="783431" cy="366712"/>
          </a:xfrm>
        </p:grpSpPr>
        <p:sp>
          <p:nvSpPr>
            <p:cNvPr id="27" name="Rectangle 26">
              <a:extLst>
                <a:ext uri="{FF2B5EF4-FFF2-40B4-BE49-F238E27FC236}">
                  <a16:creationId xmlns:a16="http://schemas.microsoft.com/office/drawing/2014/main" id="{D264539E-4D9E-CD95-4ED6-E73878140AC8}"/>
                </a:ext>
              </a:extLst>
            </p:cNvPr>
            <p:cNvSpPr/>
            <p:nvPr/>
          </p:nvSpPr>
          <p:spPr>
            <a:xfrm>
              <a:off x="3071056"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5" name="Rectangle 34">
              <a:extLst>
                <a:ext uri="{FF2B5EF4-FFF2-40B4-BE49-F238E27FC236}">
                  <a16:creationId xmlns:a16="http://schemas.microsoft.com/office/drawing/2014/main" id="{E8239B80-3AC9-92D9-61E9-1C09745524F2}"/>
                </a:ext>
              </a:extLst>
            </p:cNvPr>
            <p:cNvSpPr/>
            <p:nvPr/>
          </p:nvSpPr>
          <p:spPr>
            <a:xfrm>
              <a:off x="30835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34836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grpSp>
      <p:grpSp>
        <p:nvGrpSpPr>
          <p:cNvPr id="181" name="Group 180">
            <a:extLst>
              <a:ext uri="{FF2B5EF4-FFF2-40B4-BE49-F238E27FC236}">
                <a16:creationId xmlns:a16="http://schemas.microsoft.com/office/drawing/2014/main" id="{9BC4CA7B-6F19-0AD5-5572-14301AE880CC}"/>
              </a:ext>
            </a:extLst>
          </p:cNvPr>
          <p:cNvGrpSpPr/>
          <p:nvPr/>
        </p:nvGrpSpPr>
        <p:grpSpPr>
          <a:xfrm>
            <a:off x="8871136" y="3830498"/>
            <a:ext cx="2002124" cy="2031646"/>
            <a:chOff x="3874134" y="4469688"/>
            <a:chExt cx="783432" cy="1412082"/>
          </a:xfrm>
        </p:grpSpPr>
        <p:sp>
          <p:nvSpPr>
            <p:cNvPr id="28" name="Rectangle 27">
              <a:extLst>
                <a:ext uri="{FF2B5EF4-FFF2-40B4-BE49-F238E27FC236}">
                  <a16:creationId xmlns:a16="http://schemas.microsoft.com/office/drawing/2014/main" id="{EEC8BD47-269B-6953-6711-6984CCE7B290}"/>
                </a:ext>
              </a:extLst>
            </p:cNvPr>
            <p:cNvSpPr/>
            <p:nvPr/>
          </p:nvSpPr>
          <p:spPr>
            <a:xfrm>
              <a:off x="3874134" y="446968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7" name="Rectangle 36">
              <a:extLst>
                <a:ext uri="{FF2B5EF4-FFF2-40B4-BE49-F238E27FC236}">
                  <a16:creationId xmlns:a16="http://schemas.microsoft.com/office/drawing/2014/main" id="{F835C54C-5534-FC9F-37A5-F2FDE3B72EF8}"/>
                </a:ext>
              </a:extLst>
            </p:cNvPr>
            <p:cNvSpPr/>
            <p:nvPr/>
          </p:nvSpPr>
          <p:spPr>
            <a:xfrm>
              <a:off x="38836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42837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43" name="Rectangle 42">
              <a:extLst>
                <a:ext uri="{FF2B5EF4-FFF2-40B4-BE49-F238E27FC236}">
                  <a16:creationId xmlns:a16="http://schemas.microsoft.com/office/drawing/2014/main" id="{A36DF916-E7FC-DC11-ED53-1FA517746063}"/>
                </a:ext>
              </a:extLst>
            </p:cNvPr>
            <p:cNvSpPr/>
            <p:nvPr/>
          </p:nvSpPr>
          <p:spPr>
            <a:xfrm>
              <a:off x="3874134" y="4992373"/>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2" name="Rectangle 51">
              <a:extLst>
                <a:ext uri="{FF2B5EF4-FFF2-40B4-BE49-F238E27FC236}">
                  <a16:creationId xmlns:a16="http://schemas.microsoft.com/office/drawing/2014/main" id="{F99BD79E-5DCA-0051-3F42-2CFD18AF8915}"/>
                </a:ext>
              </a:extLst>
            </p:cNvPr>
            <p:cNvSpPr/>
            <p:nvPr/>
          </p:nvSpPr>
          <p:spPr>
            <a:xfrm>
              <a:off x="38836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42837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6" name="Rectangle 55">
              <a:extLst>
                <a:ext uri="{FF2B5EF4-FFF2-40B4-BE49-F238E27FC236}">
                  <a16:creationId xmlns:a16="http://schemas.microsoft.com/office/drawing/2014/main" id="{1D9F134E-B150-9FA0-9842-334047AE5925}"/>
                </a:ext>
              </a:extLst>
            </p:cNvPr>
            <p:cNvSpPr/>
            <p:nvPr/>
          </p:nvSpPr>
          <p:spPr>
            <a:xfrm>
              <a:off x="3874135" y="551505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65" name="Rectangle 64">
              <a:extLst>
                <a:ext uri="{FF2B5EF4-FFF2-40B4-BE49-F238E27FC236}">
                  <a16:creationId xmlns:a16="http://schemas.microsoft.com/office/drawing/2014/main" id="{21F0AC5A-037C-CBA6-3E72-4926E4FA5CD6}"/>
                </a:ext>
              </a:extLst>
            </p:cNvPr>
            <p:cNvSpPr/>
            <p:nvPr/>
          </p:nvSpPr>
          <p:spPr>
            <a:xfrm>
              <a:off x="38836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42837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grpSp>
      <p:grpSp>
        <p:nvGrpSpPr>
          <p:cNvPr id="175" name="Group 174">
            <a:extLst>
              <a:ext uri="{FF2B5EF4-FFF2-40B4-BE49-F238E27FC236}">
                <a16:creationId xmlns:a16="http://schemas.microsoft.com/office/drawing/2014/main" id="{586A1073-AC43-86F9-033F-D7F3D6A3F00A}"/>
              </a:ext>
            </a:extLst>
          </p:cNvPr>
          <p:cNvGrpSpPr/>
          <p:nvPr/>
        </p:nvGrpSpPr>
        <p:grpSpPr>
          <a:xfrm>
            <a:off x="2714154" y="3582106"/>
            <a:ext cx="2002121" cy="776002"/>
            <a:chOff x="1464904" y="4297045"/>
            <a:chExt cx="783431" cy="539355"/>
          </a:xfrm>
        </p:grpSpPr>
        <p:sp>
          <p:nvSpPr>
            <p:cNvPr id="25" name="Rectangle 24">
              <a:extLst>
                <a:ext uri="{FF2B5EF4-FFF2-40B4-BE49-F238E27FC236}">
                  <a16:creationId xmlns:a16="http://schemas.microsoft.com/office/drawing/2014/main" id="{5579F2D1-C730-3633-AC90-2118D4F85A4D}"/>
                </a:ext>
              </a:extLst>
            </p:cNvPr>
            <p:cNvSpPr/>
            <p:nvPr/>
          </p:nvSpPr>
          <p:spPr>
            <a:xfrm>
              <a:off x="1464904" y="446968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31" name="Rectangle 30">
              <a:extLst>
                <a:ext uri="{FF2B5EF4-FFF2-40B4-BE49-F238E27FC236}">
                  <a16:creationId xmlns:a16="http://schemas.microsoft.com/office/drawing/2014/main" id="{B8B79C3F-74DC-7D35-5A11-C4694C4C3352}"/>
                </a:ext>
              </a:extLst>
            </p:cNvPr>
            <p:cNvSpPr/>
            <p:nvPr/>
          </p:nvSpPr>
          <p:spPr>
            <a:xfrm>
              <a:off x="148336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1883410" y="448635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1650048" y="429704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6" name="Group 175">
            <a:extLst>
              <a:ext uri="{FF2B5EF4-FFF2-40B4-BE49-F238E27FC236}">
                <a16:creationId xmlns:a16="http://schemas.microsoft.com/office/drawing/2014/main" id="{54EC2912-5575-30BB-BB6B-B2BCB0DC78C7}"/>
              </a:ext>
            </a:extLst>
          </p:cNvPr>
          <p:cNvGrpSpPr/>
          <p:nvPr/>
        </p:nvGrpSpPr>
        <p:grpSpPr>
          <a:xfrm>
            <a:off x="661828" y="4334124"/>
            <a:ext cx="4046844" cy="776002"/>
            <a:chOff x="661828" y="4819730"/>
            <a:chExt cx="1583532" cy="539355"/>
          </a:xfrm>
        </p:grpSpPr>
        <p:sp>
          <p:nvSpPr>
            <p:cNvPr id="39" name="Rectangle 38">
              <a:extLst>
                <a:ext uri="{FF2B5EF4-FFF2-40B4-BE49-F238E27FC236}">
                  <a16:creationId xmlns:a16="http://schemas.microsoft.com/office/drawing/2014/main" id="{DB7AEEFB-0A94-E664-100D-5BD8F409ECFD}"/>
                </a:ext>
              </a:extLst>
            </p:cNvPr>
            <p:cNvSpPr/>
            <p:nvPr/>
          </p:nvSpPr>
          <p:spPr>
            <a:xfrm>
              <a:off x="661828" y="4992373"/>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4" name="Rectangle 43">
              <a:extLst>
                <a:ext uri="{FF2B5EF4-FFF2-40B4-BE49-F238E27FC236}">
                  <a16:creationId xmlns:a16="http://schemas.microsoft.com/office/drawing/2014/main" id="{436CB1EF-676F-E1A9-DAF6-A09E5A6ACA11}"/>
                </a:ext>
              </a:extLst>
            </p:cNvPr>
            <p:cNvSpPr/>
            <p:nvPr/>
          </p:nvSpPr>
          <p:spPr>
            <a:xfrm>
              <a:off x="6832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10833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14833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18834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8499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12499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A63054AE-3002-6FA5-593A-A96E02259001}"/>
              </a:ext>
            </a:extLst>
          </p:cNvPr>
          <p:cNvGrpSpPr/>
          <p:nvPr/>
        </p:nvGrpSpPr>
        <p:grpSpPr>
          <a:xfrm>
            <a:off x="4766480" y="4334124"/>
            <a:ext cx="4055975" cy="776002"/>
            <a:chOff x="2267980" y="4819730"/>
            <a:chExt cx="1587105" cy="539355"/>
          </a:xfrm>
        </p:grpSpPr>
        <p:sp>
          <p:nvSpPr>
            <p:cNvPr id="41" name="Rectangle 40">
              <a:extLst>
                <a:ext uri="{FF2B5EF4-FFF2-40B4-BE49-F238E27FC236}">
                  <a16:creationId xmlns:a16="http://schemas.microsoft.com/office/drawing/2014/main" id="{3816D2F3-9F28-2BE4-D64C-7CE4A09B7CD3}"/>
                </a:ext>
              </a:extLst>
            </p:cNvPr>
            <p:cNvSpPr/>
            <p:nvPr/>
          </p:nvSpPr>
          <p:spPr>
            <a:xfrm>
              <a:off x="2267980" y="4992373"/>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48" name="Rectangle 47">
              <a:extLst>
                <a:ext uri="{FF2B5EF4-FFF2-40B4-BE49-F238E27FC236}">
                  <a16:creationId xmlns:a16="http://schemas.microsoft.com/office/drawing/2014/main" id="{19524DCD-0E5A-84D9-A7B7-7939773E43A0}"/>
                </a:ext>
              </a:extLst>
            </p:cNvPr>
            <p:cNvSpPr/>
            <p:nvPr/>
          </p:nvSpPr>
          <p:spPr>
            <a:xfrm>
              <a:off x="22834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26835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308356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3483610" y="500904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245014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2850198" y="481973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47462F18-BEC9-532D-CD51-F4FB46DEDECB}"/>
              </a:ext>
            </a:extLst>
          </p:cNvPr>
          <p:cNvGrpSpPr/>
          <p:nvPr/>
        </p:nvGrpSpPr>
        <p:grpSpPr>
          <a:xfrm>
            <a:off x="661828" y="5086142"/>
            <a:ext cx="8148457" cy="776002"/>
            <a:chOff x="661828" y="5342415"/>
            <a:chExt cx="3188495" cy="539355"/>
          </a:xfrm>
        </p:grpSpPr>
        <p:sp>
          <p:nvSpPr>
            <p:cNvPr id="54" name="Rectangle 53">
              <a:extLst>
                <a:ext uri="{FF2B5EF4-FFF2-40B4-BE49-F238E27FC236}">
                  <a16:creationId xmlns:a16="http://schemas.microsoft.com/office/drawing/2014/main" id="{B6451F66-A238-CA0A-DE47-2DA8CE0567E7}"/>
                </a:ext>
              </a:extLst>
            </p:cNvPr>
            <p:cNvSpPr/>
            <p:nvPr/>
          </p:nvSpPr>
          <p:spPr>
            <a:xfrm>
              <a:off x="661828" y="5515058"/>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57" name="Rectangle 56">
              <a:extLst>
                <a:ext uri="{FF2B5EF4-FFF2-40B4-BE49-F238E27FC236}">
                  <a16:creationId xmlns:a16="http://schemas.microsoft.com/office/drawing/2014/main" id="{65AF0175-3972-46EF-AC88-876E3907A205}"/>
                </a:ext>
              </a:extLst>
            </p:cNvPr>
            <p:cNvSpPr/>
            <p:nvPr/>
          </p:nvSpPr>
          <p:spPr>
            <a:xfrm>
              <a:off x="6832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10833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14833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18834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22834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26835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308356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3483611" y="55317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20500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245014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2050098" y="534241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2850199" y="534241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E7B8BFAF-BAD9-53AB-08D7-42EB2D6CFDB2}"/>
              </a:ext>
            </a:extLst>
          </p:cNvPr>
          <p:cNvGrpSpPr/>
          <p:nvPr/>
        </p:nvGrpSpPr>
        <p:grpSpPr>
          <a:xfrm>
            <a:off x="661828" y="5838160"/>
            <a:ext cx="10229692" cy="775999"/>
            <a:chOff x="661828" y="5865100"/>
            <a:chExt cx="4002883" cy="539353"/>
          </a:xfrm>
        </p:grpSpPr>
        <p:sp>
          <p:nvSpPr>
            <p:cNvPr id="67" name="Rectangle 66">
              <a:extLst>
                <a:ext uri="{FF2B5EF4-FFF2-40B4-BE49-F238E27FC236}">
                  <a16:creationId xmlns:a16="http://schemas.microsoft.com/office/drawing/2014/main" id="{EC110502-68D4-07F4-C085-C24C5294B84B}"/>
                </a:ext>
              </a:extLst>
            </p:cNvPr>
            <p:cNvSpPr/>
            <p:nvPr/>
          </p:nvSpPr>
          <p:spPr>
            <a:xfrm>
              <a:off x="661828" y="603774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b="1"/>
            </a:p>
          </p:txBody>
        </p:sp>
        <p:sp>
          <p:nvSpPr>
            <p:cNvPr id="70" name="Rectangle 69">
              <a:extLst>
                <a:ext uri="{FF2B5EF4-FFF2-40B4-BE49-F238E27FC236}">
                  <a16:creationId xmlns:a16="http://schemas.microsoft.com/office/drawing/2014/main" id="{AB8A6E9E-4FF8-720B-A433-C74D473DB6BB}"/>
                </a:ext>
              </a:extLst>
            </p:cNvPr>
            <p:cNvSpPr/>
            <p:nvPr/>
          </p:nvSpPr>
          <p:spPr>
            <a:xfrm>
              <a:off x="6832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10833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14833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18834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22834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26835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30835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34836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388366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4283711" y="605440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12499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16500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205009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2450149" y="586510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1249999" y="586510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3250249" y="586510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28501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325024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3650299" y="586510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66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500"/>
                                        <p:tgtEl>
                                          <p:spTgt spid="1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Merge Sort 2</a:t>
            </a:r>
          </a:p>
        </p:txBody>
      </p:sp>
      <p:pic>
        <p:nvPicPr>
          <p:cNvPr id="5" name="Screen Recording 4">
            <a:hlinkClick r:id="" action="ppaction://media"/>
            <a:extLst>
              <a:ext uri="{FF2B5EF4-FFF2-40B4-BE49-F238E27FC236}">
                <a16:creationId xmlns:a16="http://schemas.microsoft.com/office/drawing/2014/main" id="{3B582574-4C08-F41A-B3A9-81F5B3AF32A0}"/>
              </a:ext>
            </a:extLst>
          </p:cNvPr>
          <p:cNvPicPr>
            <a:picLocks noChangeAspect="1"/>
          </p:cNvPicPr>
          <p:nvPr>
            <a:videoFile r:link="rId1"/>
            <p:extLst>
              <p:ext uri="{DAA4B4D4-6D71-4841-9C94-3DE7FCFB9230}">
                <p14:media xmlns:p14="http://schemas.microsoft.com/office/powerpoint/2010/main" r:embed="rId2">
                  <p14:trim st="1428" end="4514.4512"/>
                </p14:media>
              </p:ext>
            </p:extLst>
          </p:nvPr>
        </p:nvPicPr>
        <p:blipFill>
          <a:blip r:embed="rId4"/>
          <a:stretch>
            <a:fillRect/>
          </a:stretch>
        </p:blipFill>
        <p:spPr>
          <a:xfrm>
            <a:off x="314325" y="1285875"/>
            <a:ext cx="5600700" cy="2552700"/>
          </a:xfrm>
          <a:prstGeom prst="rect">
            <a:avLst/>
          </a:prstGeom>
        </p:spPr>
      </p:pic>
      <p:grpSp>
        <p:nvGrpSpPr>
          <p:cNvPr id="120" name="Group 119">
            <a:extLst>
              <a:ext uri="{FF2B5EF4-FFF2-40B4-BE49-F238E27FC236}">
                <a16:creationId xmlns:a16="http://schemas.microsoft.com/office/drawing/2014/main" id="{A3E7ADBC-B0A2-9C66-E29C-776FFDE0036A}"/>
              </a:ext>
            </a:extLst>
          </p:cNvPr>
          <p:cNvGrpSpPr/>
          <p:nvPr/>
        </p:nvGrpSpPr>
        <p:grpSpPr>
          <a:xfrm>
            <a:off x="339916" y="3987643"/>
            <a:ext cx="4002883" cy="2457450"/>
            <a:chOff x="6798468" y="878683"/>
            <a:chExt cx="4002883" cy="2457450"/>
          </a:xfrm>
        </p:grpSpPr>
        <p:grpSp>
          <p:nvGrpSpPr>
            <p:cNvPr id="80" name="Group 79">
              <a:extLst>
                <a:ext uri="{FF2B5EF4-FFF2-40B4-BE49-F238E27FC236}">
                  <a16:creationId xmlns:a16="http://schemas.microsoft.com/office/drawing/2014/main" id="{B7C28EB6-AA61-08C1-4171-8B2353F12E34}"/>
                </a:ext>
              </a:extLst>
            </p:cNvPr>
            <p:cNvGrpSpPr/>
            <p:nvPr/>
          </p:nvGrpSpPr>
          <p:grpSpPr>
            <a:xfrm>
              <a:off x="6798468" y="878683"/>
              <a:ext cx="3995737" cy="366712"/>
              <a:chOff x="6798468" y="878683"/>
              <a:chExt cx="3995737" cy="366712"/>
            </a:xfrm>
          </p:grpSpPr>
          <p:sp>
            <p:nvSpPr>
              <p:cNvPr id="19" name="Rectangle 18">
                <a:extLst>
                  <a:ext uri="{FF2B5EF4-FFF2-40B4-BE49-F238E27FC236}">
                    <a16:creationId xmlns:a16="http://schemas.microsoft.com/office/drawing/2014/main" id="{358D5877-D89C-FE8B-7321-B5E62272B761}"/>
                  </a:ext>
                </a:extLst>
              </p:cNvPr>
              <p:cNvSpPr/>
              <p:nvPr/>
            </p:nvSpPr>
            <p:spPr>
              <a:xfrm>
                <a:off x="6798468"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1EB2478-FB6A-BFB3-1E3E-52E8C8918369}"/>
                  </a:ext>
                </a:extLst>
              </p:cNvPr>
              <p:cNvSpPr/>
              <p:nvPr/>
            </p:nvSpPr>
            <p:spPr>
              <a:xfrm>
                <a:off x="760154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5756C04-5F2D-4F16-2248-A3FCDBA8B576}"/>
                  </a:ext>
                </a:extLst>
              </p:cNvPr>
              <p:cNvSpPr/>
              <p:nvPr/>
            </p:nvSpPr>
            <p:spPr>
              <a:xfrm>
                <a:off x="8404620"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082FAA0-8729-6863-8BD6-5F748D1FF1A9}"/>
                  </a:ext>
                </a:extLst>
              </p:cNvPr>
              <p:cNvSpPr/>
              <p:nvPr/>
            </p:nvSpPr>
            <p:spPr>
              <a:xfrm>
                <a:off x="9207696"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9D592A-822A-4C4E-6DC5-0841A35AF79C}"/>
                  </a:ext>
                </a:extLst>
              </p:cNvPr>
              <p:cNvSpPr/>
              <p:nvPr/>
            </p:nvSpPr>
            <p:spPr>
              <a:xfrm>
                <a:off x="10010774" y="878683"/>
                <a:ext cx="783431" cy="366712"/>
              </a:xfrm>
              <a:prstGeom prst="rect">
                <a:avLst/>
              </a:prstGeom>
              <a:gradFill flip="none" rotWithShape="1">
                <a:gsLst>
                  <a:gs pos="50000">
                    <a:srgbClr val="9AD49E"/>
                  </a:gs>
                  <a:gs pos="0">
                    <a:srgbClr val="92D050"/>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C621F18-778E-E126-D222-052FA7171173}"/>
                  </a:ext>
                </a:extLst>
              </p:cNvPr>
              <p:cNvSpPr/>
              <p:nvPr/>
            </p:nvSpPr>
            <p:spPr>
              <a:xfrm>
                <a:off x="68199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72199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76200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80200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84201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88201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92202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96202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1002030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10420350" y="895350"/>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1" name="Group 80">
              <a:extLst>
                <a:ext uri="{FF2B5EF4-FFF2-40B4-BE49-F238E27FC236}">
                  <a16:creationId xmlns:a16="http://schemas.microsoft.com/office/drawing/2014/main" id="{9B0AF058-A8F7-E103-7F9B-D8440C3D1570}"/>
                </a:ext>
              </a:extLst>
            </p:cNvPr>
            <p:cNvGrpSpPr/>
            <p:nvPr/>
          </p:nvGrpSpPr>
          <p:grpSpPr>
            <a:xfrm>
              <a:off x="6798468" y="1401368"/>
              <a:ext cx="3995737" cy="366712"/>
              <a:chOff x="6803231" y="1307308"/>
              <a:chExt cx="3995737" cy="366712"/>
            </a:xfrm>
          </p:grpSpPr>
          <p:sp>
            <p:nvSpPr>
              <p:cNvPr id="24" name="Rectangle 23">
                <a:extLst>
                  <a:ext uri="{FF2B5EF4-FFF2-40B4-BE49-F238E27FC236}">
                    <a16:creationId xmlns:a16="http://schemas.microsoft.com/office/drawing/2014/main" id="{45722CDD-E4D1-96B8-06A7-E84BD4A50907}"/>
                  </a:ext>
                </a:extLst>
              </p:cNvPr>
              <p:cNvSpPr/>
              <p:nvPr/>
            </p:nvSpPr>
            <p:spPr>
              <a:xfrm>
                <a:off x="6803231"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9F2D1-C730-3633-AC90-2118D4F85A4D}"/>
                  </a:ext>
                </a:extLst>
              </p:cNvPr>
              <p:cNvSpPr/>
              <p:nvPr/>
            </p:nvSpPr>
            <p:spPr>
              <a:xfrm>
                <a:off x="7606307"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2638483-8F84-7140-1E4F-6F8A90BFA751}"/>
                  </a:ext>
                </a:extLst>
              </p:cNvPr>
              <p:cNvSpPr/>
              <p:nvPr/>
            </p:nvSpPr>
            <p:spPr>
              <a:xfrm>
                <a:off x="8409383"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264539E-4D9E-CD95-4ED6-E73878140AC8}"/>
                  </a:ext>
                </a:extLst>
              </p:cNvPr>
              <p:cNvSpPr/>
              <p:nvPr/>
            </p:nvSpPr>
            <p:spPr>
              <a:xfrm>
                <a:off x="9212459" y="1307308"/>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EC8BD47-269B-6953-6711-6984CCE7B290}"/>
                  </a:ext>
                </a:extLst>
              </p:cNvPr>
              <p:cNvSpPr/>
              <p:nvPr/>
            </p:nvSpPr>
            <p:spPr>
              <a:xfrm>
                <a:off x="10015537" y="130730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BD565D4-362C-2519-CBD0-7D3F7D403AAF}"/>
                  </a:ext>
                </a:extLst>
              </p:cNvPr>
              <p:cNvSpPr/>
              <p:nvPr/>
            </p:nvSpPr>
            <p:spPr>
              <a:xfrm>
                <a:off x="68246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30" name="Rectangle 29">
                <a:extLst>
                  <a:ext uri="{FF2B5EF4-FFF2-40B4-BE49-F238E27FC236}">
                    <a16:creationId xmlns:a16="http://schemas.microsoft.com/office/drawing/2014/main" id="{9492487D-5447-9BC6-DCC3-3A637AA5CE07}"/>
                  </a:ext>
                </a:extLst>
              </p:cNvPr>
              <p:cNvSpPr/>
              <p:nvPr/>
            </p:nvSpPr>
            <p:spPr>
              <a:xfrm>
                <a:off x="72247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31" name="Rectangle 30">
                <a:extLst>
                  <a:ext uri="{FF2B5EF4-FFF2-40B4-BE49-F238E27FC236}">
                    <a16:creationId xmlns:a16="http://schemas.microsoft.com/office/drawing/2014/main" id="{B8B79C3F-74DC-7D35-5A11-C4694C4C3352}"/>
                  </a:ext>
                </a:extLst>
              </p:cNvPr>
              <p:cNvSpPr/>
              <p:nvPr/>
            </p:nvSpPr>
            <p:spPr>
              <a:xfrm>
                <a:off x="76247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32" name="Rectangle 31">
                <a:extLst>
                  <a:ext uri="{FF2B5EF4-FFF2-40B4-BE49-F238E27FC236}">
                    <a16:creationId xmlns:a16="http://schemas.microsoft.com/office/drawing/2014/main" id="{89086A0D-5729-B3A2-3777-122E3213FD6E}"/>
                  </a:ext>
                </a:extLst>
              </p:cNvPr>
              <p:cNvSpPr/>
              <p:nvPr/>
            </p:nvSpPr>
            <p:spPr>
              <a:xfrm>
                <a:off x="80248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33" name="Rectangle 32">
                <a:extLst>
                  <a:ext uri="{FF2B5EF4-FFF2-40B4-BE49-F238E27FC236}">
                    <a16:creationId xmlns:a16="http://schemas.microsoft.com/office/drawing/2014/main" id="{32F3EEE5-E7ED-A84D-94B4-E90E23FEBC7D}"/>
                  </a:ext>
                </a:extLst>
              </p:cNvPr>
              <p:cNvSpPr/>
              <p:nvPr/>
            </p:nvSpPr>
            <p:spPr>
              <a:xfrm>
                <a:off x="84248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34" name="Rectangle 33">
                <a:extLst>
                  <a:ext uri="{FF2B5EF4-FFF2-40B4-BE49-F238E27FC236}">
                    <a16:creationId xmlns:a16="http://schemas.microsoft.com/office/drawing/2014/main" id="{6C0D9EDA-8C08-B26C-1521-F0B27AD40247}"/>
                  </a:ext>
                </a:extLst>
              </p:cNvPr>
              <p:cNvSpPr/>
              <p:nvPr/>
            </p:nvSpPr>
            <p:spPr>
              <a:xfrm>
                <a:off x="88249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35" name="Rectangle 34">
                <a:extLst>
                  <a:ext uri="{FF2B5EF4-FFF2-40B4-BE49-F238E27FC236}">
                    <a16:creationId xmlns:a16="http://schemas.microsoft.com/office/drawing/2014/main" id="{E8239B80-3AC9-92D9-61E9-1C09745524F2}"/>
                  </a:ext>
                </a:extLst>
              </p:cNvPr>
              <p:cNvSpPr/>
              <p:nvPr/>
            </p:nvSpPr>
            <p:spPr>
              <a:xfrm>
                <a:off x="92249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36" name="Rectangle 35">
                <a:extLst>
                  <a:ext uri="{FF2B5EF4-FFF2-40B4-BE49-F238E27FC236}">
                    <a16:creationId xmlns:a16="http://schemas.microsoft.com/office/drawing/2014/main" id="{FF76EC01-D414-18F3-6B94-C58678EF4C5B}"/>
                  </a:ext>
                </a:extLst>
              </p:cNvPr>
              <p:cNvSpPr/>
              <p:nvPr/>
            </p:nvSpPr>
            <p:spPr>
              <a:xfrm>
                <a:off x="96250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37" name="Rectangle 36">
                <a:extLst>
                  <a:ext uri="{FF2B5EF4-FFF2-40B4-BE49-F238E27FC236}">
                    <a16:creationId xmlns:a16="http://schemas.microsoft.com/office/drawing/2014/main" id="{F835C54C-5534-FC9F-37A5-F2FDE3B72EF8}"/>
                  </a:ext>
                </a:extLst>
              </p:cNvPr>
              <p:cNvSpPr/>
              <p:nvPr/>
            </p:nvSpPr>
            <p:spPr>
              <a:xfrm>
                <a:off x="1002506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38" name="Rectangle 37">
                <a:extLst>
                  <a:ext uri="{FF2B5EF4-FFF2-40B4-BE49-F238E27FC236}">
                    <a16:creationId xmlns:a16="http://schemas.microsoft.com/office/drawing/2014/main" id="{83F778F9-3C73-B79D-EA87-31F1B2ECFA3C}"/>
                  </a:ext>
                </a:extLst>
              </p:cNvPr>
              <p:cNvSpPr/>
              <p:nvPr/>
            </p:nvSpPr>
            <p:spPr>
              <a:xfrm>
                <a:off x="10425113" y="132397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2" name="Group 81">
              <a:extLst>
                <a:ext uri="{FF2B5EF4-FFF2-40B4-BE49-F238E27FC236}">
                  <a16:creationId xmlns:a16="http://schemas.microsoft.com/office/drawing/2014/main" id="{88B1B8F1-6F77-6200-B43A-A61CEEC7EA41}"/>
                </a:ext>
              </a:extLst>
            </p:cNvPr>
            <p:cNvGrpSpPr/>
            <p:nvPr/>
          </p:nvGrpSpPr>
          <p:grpSpPr>
            <a:xfrm>
              <a:off x="6798468" y="1924053"/>
              <a:ext cx="3995737" cy="366712"/>
              <a:chOff x="6807993" y="1707358"/>
              <a:chExt cx="3995737" cy="366712"/>
            </a:xfrm>
          </p:grpSpPr>
          <p:sp>
            <p:nvSpPr>
              <p:cNvPr id="39" name="Rectangle 38">
                <a:extLst>
                  <a:ext uri="{FF2B5EF4-FFF2-40B4-BE49-F238E27FC236}">
                    <a16:creationId xmlns:a16="http://schemas.microsoft.com/office/drawing/2014/main" id="{DB7AEEFB-0A94-E664-100D-5BD8F409ECFD}"/>
                  </a:ext>
                </a:extLst>
              </p:cNvPr>
              <p:cNvSpPr/>
              <p:nvPr/>
            </p:nvSpPr>
            <p:spPr>
              <a:xfrm>
                <a:off x="6807993" y="1707358"/>
                <a:ext cx="1583532"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3816D2F3-9F28-2BE4-D64C-7CE4A09B7CD3}"/>
                  </a:ext>
                </a:extLst>
              </p:cNvPr>
              <p:cNvSpPr/>
              <p:nvPr/>
            </p:nvSpPr>
            <p:spPr>
              <a:xfrm>
                <a:off x="8414145" y="1707358"/>
                <a:ext cx="1587105"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36DF916-E7FC-DC11-ED53-1FA517746063}"/>
                  </a:ext>
                </a:extLst>
              </p:cNvPr>
              <p:cNvSpPr/>
              <p:nvPr/>
            </p:nvSpPr>
            <p:spPr>
              <a:xfrm>
                <a:off x="10020299" y="1707358"/>
                <a:ext cx="783431"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436CB1EF-676F-E1A9-DAF6-A09E5A6ACA11}"/>
                  </a:ext>
                </a:extLst>
              </p:cNvPr>
              <p:cNvSpPr/>
              <p:nvPr/>
            </p:nvSpPr>
            <p:spPr>
              <a:xfrm>
                <a:off x="68294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45" name="Rectangle 44">
                <a:extLst>
                  <a:ext uri="{FF2B5EF4-FFF2-40B4-BE49-F238E27FC236}">
                    <a16:creationId xmlns:a16="http://schemas.microsoft.com/office/drawing/2014/main" id="{4C841618-37D3-8555-4D19-DA45BBDDD860}"/>
                  </a:ext>
                </a:extLst>
              </p:cNvPr>
              <p:cNvSpPr/>
              <p:nvPr/>
            </p:nvSpPr>
            <p:spPr>
              <a:xfrm>
                <a:off x="72294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46" name="Rectangle 45">
                <a:extLst>
                  <a:ext uri="{FF2B5EF4-FFF2-40B4-BE49-F238E27FC236}">
                    <a16:creationId xmlns:a16="http://schemas.microsoft.com/office/drawing/2014/main" id="{540DC3B2-1B9E-97F9-FB28-20ECA9EC48EF}"/>
                  </a:ext>
                </a:extLst>
              </p:cNvPr>
              <p:cNvSpPr/>
              <p:nvPr/>
            </p:nvSpPr>
            <p:spPr>
              <a:xfrm>
                <a:off x="76295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47" name="Rectangle 46">
                <a:extLst>
                  <a:ext uri="{FF2B5EF4-FFF2-40B4-BE49-F238E27FC236}">
                    <a16:creationId xmlns:a16="http://schemas.microsoft.com/office/drawing/2014/main" id="{3D862CDD-E1E7-9BAE-93C5-81641C999D12}"/>
                  </a:ext>
                </a:extLst>
              </p:cNvPr>
              <p:cNvSpPr/>
              <p:nvPr/>
            </p:nvSpPr>
            <p:spPr>
              <a:xfrm>
                <a:off x="80295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48" name="Rectangle 47">
                <a:extLst>
                  <a:ext uri="{FF2B5EF4-FFF2-40B4-BE49-F238E27FC236}">
                    <a16:creationId xmlns:a16="http://schemas.microsoft.com/office/drawing/2014/main" id="{19524DCD-0E5A-84D9-A7B7-7939773E43A0}"/>
                  </a:ext>
                </a:extLst>
              </p:cNvPr>
              <p:cNvSpPr/>
              <p:nvPr/>
            </p:nvSpPr>
            <p:spPr>
              <a:xfrm>
                <a:off x="84296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49" name="Rectangle 48">
                <a:extLst>
                  <a:ext uri="{FF2B5EF4-FFF2-40B4-BE49-F238E27FC236}">
                    <a16:creationId xmlns:a16="http://schemas.microsoft.com/office/drawing/2014/main" id="{9C434ADB-38B6-7B99-653A-25380E07F441}"/>
                  </a:ext>
                </a:extLst>
              </p:cNvPr>
              <p:cNvSpPr/>
              <p:nvPr/>
            </p:nvSpPr>
            <p:spPr>
              <a:xfrm>
                <a:off x="88296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50" name="Rectangle 49">
                <a:extLst>
                  <a:ext uri="{FF2B5EF4-FFF2-40B4-BE49-F238E27FC236}">
                    <a16:creationId xmlns:a16="http://schemas.microsoft.com/office/drawing/2014/main" id="{BFAB62BA-08F9-8C81-FBBA-01865BFEE45F}"/>
                  </a:ext>
                </a:extLst>
              </p:cNvPr>
              <p:cNvSpPr/>
              <p:nvPr/>
            </p:nvSpPr>
            <p:spPr>
              <a:xfrm>
                <a:off x="92297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51" name="Rectangle 50">
                <a:extLst>
                  <a:ext uri="{FF2B5EF4-FFF2-40B4-BE49-F238E27FC236}">
                    <a16:creationId xmlns:a16="http://schemas.microsoft.com/office/drawing/2014/main" id="{1A063A5C-9438-0183-51E3-84FA91B0035B}"/>
                  </a:ext>
                </a:extLst>
              </p:cNvPr>
              <p:cNvSpPr/>
              <p:nvPr/>
            </p:nvSpPr>
            <p:spPr>
              <a:xfrm>
                <a:off x="96297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52" name="Rectangle 51">
                <a:extLst>
                  <a:ext uri="{FF2B5EF4-FFF2-40B4-BE49-F238E27FC236}">
                    <a16:creationId xmlns:a16="http://schemas.microsoft.com/office/drawing/2014/main" id="{F99BD79E-5DCA-0051-3F42-2CFD18AF8915}"/>
                  </a:ext>
                </a:extLst>
              </p:cNvPr>
              <p:cNvSpPr/>
              <p:nvPr/>
            </p:nvSpPr>
            <p:spPr>
              <a:xfrm>
                <a:off x="1002982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53" name="Rectangle 52">
                <a:extLst>
                  <a:ext uri="{FF2B5EF4-FFF2-40B4-BE49-F238E27FC236}">
                    <a16:creationId xmlns:a16="http://schemas.microsoft.com/office/drawing/2014/main" id="{E5BDBDC6-C7DE-DAF3-399E-1DDADE401511}"/>
                  </a:ext>
                </a:extLst>
              </p:cNvPr>
              <p:cNvSpPr/>
              <p:nvPr/>
            </p:nvSpPr>
            <p:spPr>
              <a:xfrm>
                <a:off x="10429875" y="1724025"/>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3" name="Group 82">
              <a:extLst>
                <a:ext uri="{FF2B5EF4-FFF2-40B4-BE49-F238E27FC236}">
                  <a16:creationId xmlns:a16="http://schemas.microsoft.com/office/drawing/2014/main" id="{24574EA4-11D4-1679-4C51-77CD4FB4C62B}"/>
                </a:ext>
              </a:extLst>
            </p:cNvPr>
            <p:cNvGrpSpPr/>
            <p:nvPr/>
          </p:nvGrpSpPr>
          <p:grpSpPr>
            <a:xfrm>
              <a:off x="6798468" y="2446738"/>
              <a:ext cx="3995738" cy="366712"/>
              <a:chOff x="6812754" y="2102646"/>
              <a:chExt cx="3995738" cy="366712"/>
            </a:xfrm>
          </p:grpSpPr>
          <p:sp>
            <p:nvSpPr>
              <p:cNvPr id="54" name="Rectangle 53">
                <a:extLst>
                  <a:ext uri="{FF2B5EF4-FFF2-40B4-BE49-F238E27FC236}">
                    <a16:creationId xmlns:a16="http://schemas.microsoft.com/office/drawing/2014/main" id="{B6451F66-A238-CA0A-DE47-2DA8CE0567E7}"/>
                  </a:ext>
                </a:extLst>
              </p:cNvPr>
              <p:cNvSpPr/>
              <p:nvPr/>
            </p:nvSpPr>
            <p:spPr>
              <a:xfrm>
                <a:off x="6812754" y="2102646"/>
                <a:ext cx="3188495"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9F134E-B150-9FA0-9842-334047AE5925}"/>
                  </a:ext>
                </a:extLst>
              </p:cNvPr>
              <p:cNvSpPr/>
              <p:nvPr/>
            </p:nvSpPr>
            <p:spPr>
              <a:xfrm>
                <a:off x="10025061" y="2102646"/>
                <a:ext cx="783431" cy="3667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5AF0175-3972-46EF-AC88-876E3907A205}"/>
                  </a:ext>
                </a:extLst>
              </p:cNvPr>
              <p:cNvSpPr/>
              <p:nvPr/>
            </p:nvSpPr>
            <p:spPr>
              <a:xfrm>
                <a:off x="68341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58" name="Rectangle 57">
                <a:extLst>
                  <a:ext uri="{FF2B5EF4-FFF2-40B4-BE49-F238E27FC236}">
                    <a16:creationId xmlns:a16="http://schemas.microsoft.com/office/drawing/2014/main" id="{908736EC-45E2-DED0-FA31-020A02CC78B7}"/>
                  </a:ext>
                </a:extLst>
              </p:cNvPr>
              <p:cNvSpPr/>
              <p:nvPr/>
            </p:nvSpPr>
            <p:spPr>
              <a:xfrm>
                <a:off x="72342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59" name="Rectangle 58">
                <a:extLst>
                  <a:ext uri="{FF2B5EF4-FFF2-40B4-BE49-F238E27FC236}">
                    <a16:creationId xmlns:a16="http://schemas.microsoft.com/office/drawing/2014/main" id="{931451B1-692F-D5EC-9EC9-FA26BA7AAF7A}"/>
                  </a:ext>
                </a:extLst>
              </p:cNvPr>
              <p:cNvSpPr/>
              <p:nvPr/>
            </p:nvSpPr>
            <p:spPr>
              <a:xfrm>
                <a:off x="76342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60" name="Rectangle 59">
                <a:extLst>
                  <a:ext uri="{FF2B5EF4-FFF2-40B4-BE49-F238E27FC236}">
                    <a16:creationId xmlns:a16="http://schemas.microsoft.com/office/drawing/2014/main" id="{037C022C-D42B-0894-4D4E-E9413A3046F8}"/>
                  </a:ext>
                </a:extLst>
              </p:cNvPr>
              <p:cNvSpPr/>
              <p:nvPr/>
            </p:nvSpPr>
            <p:spPr>
              <a:xfrm>
                <a:off x="80343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61" name="Rectangle 60">
                <a:extLst>
                  <a:ext uri="{FF2B5EF4-FFF2-40B4-BE49-F238E27FC236}">
                    <a16:creationId xmlns:a16="http://schemas.microsoft.com/office/drawing/2014/main" id="{DEDB0562-A9CE-1A9F-3AF6-030B2E0EDEAE}"/>
                  </a:ext>
                </a:extLst>
              </p:cNvPr>
              <p:cNvSpPr/>
              <p:nvPr/>
            </p:nvSpPr>
            <p:spPr>
              <a:xfrm>
                <a:off x="84343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62" name="Rectangle 61">
                <a:extLst>
                  <a:ext uri="{FF2B5EF4-FFF2-40B4-BE49-F238E27FC236}">
                    <a16:creationId xmlns:a16="http://schemas.microsoft.com/office/drawing/2014/main" id="{3D016BD4-077E-099C-4B75-058AF37DD5AF}"/>
                  </a:ext>
                </a:extLst>
              </p:cNvPr>
              <p:cNvSpPr/>
              <p:nvPr/>
            </p:nvSpPr>
            <p:spPr>
              <a:xfrm>
                <a:off x="88344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63" name="Rectangle 62">
                <a:extLst>
                  <a:ext uri="{FF2B5EF4-FFF2-40B4-BE49-F238E27FC236}">
                    <a16:creationId xmlns:a16="http://schemas.microsoft.com/office/drawing/2014/main" id="{D58F3278-FD8C-75E4-6B78-18EBAE8DD9E5}"/>
                  </a:ext>
                </a:extLst>
              </p:cNvPr>
              <p:cNvSpPr/>
              <p:nvPr/>
            </p:nvSpPr>
            <p:spPr>
              <a:xfrm>
                <a:off x="92344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64" name="Rectangle 63">
                <a:extLst>
                  <a:ext uri="{FF2B5EF4-FFF2-40B4-BE49-F238E27FC236}">
                    <a16:creationId xmlns:a16="http://schemas.microsoft.com/office/drawing/2014/main" id="{37479597-9543-45FD-6A4A-5F7AF93A054B}"/>
                  </a:ext>
                </a:extLst>
              </p:cNvPr>
              <p:cNvSpPr/>
              <p:nvPr/>
            </p:nvSpPr>
            <p:spPr>
              <a:xfrm>
                <a:off x="96345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sp>
            <p:nvSpPr>
              <p:cNvPr id="65" name="Rectangle 64">
                <a:extLst>
                  <a:ext uri="{FF2B5EF4-FFF2-40B4-BE49-F238E27FC236}">
                    <a16:creationId xmlns:a16="http://schemas.microsoft.com/office/drawing/2014/main" id="{21F0AC5A-037C-CBA6-3E72-4926E4FA5CD6}"/>
                  </a:ext>
                </a:extLst>
              </p:cNvPr>
              <p:cNvSpPr/>
              <p:nvPr/>
            </p:nvSpPr>
            <p:spPr>
              <a:xfrm>
                <a:off x="1003458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66" name="Rectangle 65">
                <a:extLst>
                  <a:ext uri="{FF2B5EF4-FFF2-40B4-BE49-F238E27FC236}">
                    <a16:creationId xmlns:a16="http://schemas.microsoft.com/office/drawing/2014/main" id="{86A5B351-A2B1-E8C5-A678-98CB3ECF4120}"/>
                  </a:ext>
                </a:extLst>
              </p:cNvPr>
              <p:cNvSpPr/>
              <p:nvPr/>
            </p:nvSpPr>
            <p:spPr>
              <a:xfrm>
                <a:off x="10434637" y="2119313"/>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grpSp>
        <p:grpSp>
          <p:nvGrpSpPr>
            <p:cNvPr id="84" name="Group 83">
              <a:extLst>
                <a:ext uri="{FF2B5EF4-FFF2-40B4-BE49-F238E27FC236}">
                  <a16:creationId xmlns:a16="http://schemas.microsoft.com/office/drawing/2014/main" id="{8C1FD456-1BF1-40B0-CE72-F8AEE7D4B755}"/>
                </a:ext>
              </a:extLst>
            </p:cNvPr>
            <p:cNvGrpSpPr/>
            <p:nvPr/>
          </p:nvGrpSpPr>
          <p:grpSpPr>
            <a:xfrm>
              <a:off x="6798468" y="2969421"/>
              <a:ext cx="4002883" cy="366712"/>
              <a:chOff x="6803229" y="2512221"/>
              <a:chExt cx="4002883" cy="366712"/>
            </a:xfrm>
          </p:grpSpPr>
          <p:sp>
            <p:nvSpPr>
              <p:cNvPr id="67" name="Rectangle 66">
                <a:extLst>
                  <a:ext uri="{FF2B5EF4-FFF2-40B4-BE49-F238E27FC236}">
                    <a16:creationId xmlns:a16="http://schemas.microsoft.com/office/drawing/2014/main" id="{EC110502-68D4-07F4-C085-C24C5294B84B}"/>
                  </a:ext>
                </a:extLst>
              </p:cNvPr>
              <p:cNvSpPr/>
              <p:nvPr/>
            </p:nvSpPr>
            <p:spPr>
              <a:xfrm>
                <a:off x="6803229" y="2512221"/>
                <a:ext cx="4002883" cy="36671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B8A6E9E-4FF8-720B-A433-C74D473DB6BB}"/>
                  </a:ext>
                </a:extLst>
              </p:cNvPr>
              <p:cNvSpPr/>
              <p:nvPr/>
            </p:nvSpPr>
            <p:spPr>
              <a:xfrm>
                <a:off x="68246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a:t>
                </a:r>
              </a:p>
            </p:txBody>
          </p:sp>
          <p:sp>
            <p:nvSpPr>
              <p:cNvPr id="71" name="Rectangle 70">
                <a:extLst>
                  <a:ext uri="{FF2B5EF4-FFF2-40B4-BE49-F238E27FC236}">
                    <a16:creationId xmlns:a16="http://schemas.microsoft.com/office/drawing/2014/main" id="{34D2D507-3CC2-EB6B-DEAC-D1D636F2D13C}"/>
                  </a:ext>
                </a:extLst>
              </p:cNvPr>
              <p:cNvSpPr/>
              <p:nvPr/>
            </p:nvSpPr>
            <p:spPr>
              <a:xfrm>
                <a:off x="72247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13</a:t>
                </a:r>
              </a:p>
            </p:txBody>
          </p:sp>
          <p:sp>
            <p:nvSpPr>
              <p:cNvPr id="72" name="Rectangle 71">
                <a:extLst>
                  <a:ext uri="{FF2B5EF4-FFF2-40B4-BE49-F238E27FC236}">
                    <a16:creationId xmlns:a16="http://schemas.microsoft.com/office/drawing/2014/main" id="{DAA0C5B0-6E0D-F7C6-D583-89697083C17C}"/>
                  </a:ext>
                </a:extLst>
              </p:cNvPr>
              <p:cNvSpPr/>
              <p:nvPr/>
            </p:nvSpPr>
            <p:spPr>
              <a:xfrm>
                <a:off x="76247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19</a:t>
                </a:r>
              </a:p>
            </p:txBody>
          </p:sp>
          <p:sp>
            <p:nvSpPr>
              <p:cNvPr id="73" name="Rectangle 72">
                <a:extLst>
                  <a:ext uri="{FF2B5EF4-FFF2-40B4-BE49-F238E27FC236}">
                    <a16:creationId xmlns:a16="http://schemas.microsoft.com/office/drawing/2014/main" id="{BA470832-2694-5114-0744-8FFCA840532B}"/>
                  </a:ext>
                </a:extLst>
              </p:cNvPr>
              <p:cNvSpPr/>
              <p:nvPr/>
            </p:nvSpPr>
            <p:spPr>
              <a:xfrm>
                <a:off x="80248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21</a:t>
                </a:r>
              </a:p>
            </p:txBody>
          </p:sp>
          <p:sp>
            <p:nvSpPr>
              <p:cNvPr id="74" name="Rectangle 73">
                <a:extLst>
                  <a:ext uri="{FF2B5EF4-FFF2-40B4-BE49-F238E27FC236}">
                    <a16:creationId xmlns:a16="http://schemas.microsoft.com/office/drawing/2014/main" id="{D815A523-9FA1-166D-0BD8-792B3CF00828}"/>
                  </a:ext>
                </a:extLst>
              </p:cNvPr>
              <p:cNvSpPr/>
              <p:nvPr/>
            </p:nvSpPr>
            <p:spPr>
              <a:xfrm>
                <a:off x="84248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36</a:t>
                </a:r>
              </a:p>
            </p:txBody>
          </p:sp>
          <p:sp>
            <p:nvSpPr>
              <p:cNvPr id="75" name="Rectangle 74">
                <a:extLst>
                  <a:ext uri="{FF2B5EF4-FFF2-40B4-BE49-F238E27FC236}">
                    <a16:creationId xmlns:a16="http://schemas.microsoft.com/office/drawing/2014/main" id="{831222AF-2C3E-51C2-76BC-84DBB2DA32EE}"/>
                  </a:ext>
                </a:extLst>
              </p:cNvPr>
              <p:cNvSpPr/>
              <p:nvPr/>
            </p:nvSpPr>
            <p:spPr>
              <a:xfrm>
                <a:off x="88249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43</a:t>
                </a:r>
              </a:p>
            </p:txBody>
          </p:sp>
          <p:sp>
            <p:nvSpPr>
              <p:cNvPr id="76" name="Rectangle 75">
                <a:extLst>
                  <a:ext uri="{FF2B5EF4-FFF2-40B4-BE49-F238E27FC236}">
                    <a16:creationId xmlns:a16="http://schemas.microsoft.com/office/drawing/2014/main" id="{1018ACAF-76CC-5C95-4CB5-460C33A12290}"/>
                  </a:ext>
                </a:extLst>
              </p:cNvPr>
              <p:cNvSpPr/>
              <p:nvPr/>
            </p:nvSpPr>
            <p:spPr>
              <a:xfrm>
                <a:off x="92249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69</a:t>
                </a:r>
              </a:p>
            </p:txBody>
          </p:sp>
          <p:sp>
            <p:nvSpPr>
              <p:cNvPr id="77" name="Rectangle 76">
                <a:extLst>
                  <a:ext uri="{FF2B5EF4-FFF2-40B4-BE49-F238E27FC236}">
                    <a16:creationId xmlns:a16="http://schemas.microsoft.com/office/drawing/2014/main" id="{0721A073-45E6-04CA-7F48-A3BBD3A078A8}"/>
                  </a:ext>
                </a:extLst>
              </p:cNvPr>
              <p:cNvSpPr/>
              <p:nvPr/>
            </p:nvSpPr>
            <p:spPr>
              <a:xfrm>
                <a:off x="96250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77</a:t>
                </a:r>
              </a:p>
            </p:txBody>
          </p:sp>
          <p:sp>
            <p:nvSpPr>
              <p:cNvPr id="78" name="Rectangle 77">
                <a:extLst>
                  <a:ext uri="{FF2B5EF4-FFF2-40B4-BE49-F238E27FC236}">
                    <a16:creationId xmlns:a16="http://schemas.microsoft.com/office/drawing/2014/main" id="{1C4FA649-6968-7C49-F1D5-3000B1A024BA}"/>
                  </a:ext>
                </a:extLst>
              </p:cNvPr>
              <p:cNvSpPr/>
              <p:nvPr/>
            </p:nvSpPr>
            <p:spPr>
              <a:xfrm>
                <a:off x="1002506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79</a:t>
                </a:r>
              </a:p>
            </p:txBody>
          </p:sp>
          <p:sp>
            <p:nvSpPr>
              <p:cNvPr id="79" name="Rectangle 78">
                <a:extLst>
                  <a:ext uri="{FF2B5EF4-FFF2-40B4-BE49-F238E27FC236}">
                    <a16:creationId xmlns:a16="http://schemas.microsoft.com/office/drawing/2014/main" id="{BBE20971-EA55-9DD2-F8D7-7D7ADD19C3FD}"/>
                  </a:ext>
                </a:extLst>
              </p:cNvPr>
              <p:cNvSpPr/>
              <p:nvPr/>
            </p:nvSpPr>
            <p:spPr>
              <a:xfrm>
                <a:off x="10425112" y="2528888"/>
                <a:ext cx="333375" cy="333375"/>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FF00"/>
                    </a:solidFill>
                  </a:rPr>
                  <a:t>99</a:t>
                </a:r>
              </a:p>
            </p:txBody>
          </p:sp>
        </p:grpSp>
        <p:cxnSp>
          <p:nvCxnSpPr>
            <p:cNvPr id="86" name="Straight Arrow Connector 85">
              <a:extLst>
                <a:ext uri="{FF2B5EF4-FFF2-40B4-BE49-F238E27FC236}">
                  <a16:creationId xmlns:a16="http://schemas.microsoft.com/office/drawing/2014/main" id="{37C60A5F-E06A-6F49-7F32-513D09F141C4}"/>
                </a:ext>
              </a:extLst>
            </p:cNvPr>
            <p:cNvCxnSpPr>
              <a:cxnSpLocks/>
              <a:stCxn id="12" idx="2"/>
              <a:endCxn id="31" idx="0"/>
            </p:cNvCxnSpPr>
            <p:nvPr/>
          </p:nvCxnSpPr>
          <p:spPr>
            <a:xfrm flipH="1">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113AFB0-9BEC-551F-671D-208BDD38D512}"/>
                </a:ext>
              </a:extLst>
            </p:cNvPr>
            <p:cNvCxnSpPr>
              <a:cxnSpLocks/>
              <a:stCxn id="11" idx="2"/>
              <a:endCxn id="32" idx="0"/>
            </p:cNvCxnSpPr>
            <p:nvPr/>
          </p:nvCxnSpPr>
          <p:spPr>
            <a:xfrm>
              <a:off x="7786688" y="1228725"/>
              <a:ext cx="40005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FF8B13F-C302-4FD0-A891-5B4D956F3DA9}"/>
                </a:ext>
              </a:extLst>
            </p:cNvPr>
            <p:cNvCxnSpPr>
              <a:cxnSpLocks/>
              <a:stCxn id="31" idx="2"/>
              <a:endCxn id="44" idx="0"/>
            </p:cNvCxnSpPr>
            <p:nvPr/>
          </p:nvCxnSpPr>
          <p:spPr>
            <a:xfrm flipH="1">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CCEB5F3-34FD-FCED-5A64-D9BFA1E30400}"/>
                </a:ext>
              </a:extLst>
            </p:cNvPr>
            <p:cNvCxnSpPr>
              <a:cxnSpLocks/>
              <a:stCxn id="32" idx="2"/>
              <a:endCxn id="45" idx="0"/>
            </p:cNvCxnSpPr>
            <p:nvPr/>
          </p:nvCxnSpPr>
          <p:spPr>
            <a:xfrm flipH="1">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76EC8EE3-8DA0-F8E5-8271-985DDF2B90DF}"/>
                </a:ext>
              </a:extLst>
            </p:cNvPr>
            <p:cNvCxnSpPr>
              <a:cxnSpLocks/>
              <a:stCxn id="29" idx="2"/>
              <a:endCxn id="46" idx="0"/>
            </p:cNvCxnSpPr>
            <p:nvPr/>
          </p:nvCxnSpPr>
          <p:spPr>
            <a:xfrm>
              <a:off x="69865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5C4F7D4B-7C0A-1620-3EA3-6C790298671C}"/>
                </a:ext>
              </a:extLst>
            </p:cNvPr>
            <p:cNvCxnSpPr>
              <a:cxnSpLocks/>
              <a:stCxn id="30" idx="2"/>
              <a:endCxn id="47" idx="0"/>
            </p:cNvCxnSpPr>
            <p:nvPr/>
          </p:nvCxnSpPr>
          <p:spPr>
            <a:xfrm>
              <a:off x="73866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8F3AE-85CF-5953-5C69-AF5AE7326C9E}"/>
                </a:ext>
              </a:extLst>
            </p:cNvPr>
            <p:cNvCxnSpPr>
              <a:cxnSpLocks/>
              <a:stCxn id="35" idx="2"/>
              <a:endCxn id="48" idx="0"/>
            </p:cNvCxnSpPr>
            <p:nvPr/>
          </p:nvCxnSpPr>
          <p:spPr>
            <a:xfrm flipH="1">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8A6BE89-E11A-67EB-C8C3-CE4A4904C315}"/>
                </a:ext>
              </a:extLst>
            </p:cNvPr>
            <p:cNvCxnSpPr>
              <a:cxnSpLocks/>
              <a:stCxn id="36" idx="2"/>
              <a:endCxn id="49" idx="0"/>
            </p:cNvCxnSpPr>
            <p:nvPr/>
          </p:nvCxnSpPr>
          <p:spPr>
            <a:xfrm flipH="1">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20E681D-3085-A710-0834-DDC4184C0317}"/>
                </a:ext>
              </a:extLst>
            </p:cNvPr>
            <p:cNvCxnSpPr>
              <a:cxnSpLocks/>
              <a:stCxn id="33" idx="2"/>
              <a:endCxn id="50" idx="0"/>
            </p:cNvCxnSpPr>
            <p:nvPr/>
          </p:nvCxnSpPr>
          <p:spPr>
            <a:xfrm>
              <a:off x="858678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6D01C740-18F9-7637-C42C-8CA7FAD14D32}"/>
                </a:ext>
              </a:extLst>
            </p:cNvPr>
            <p:cNvCxnSpPr>
              <a:cxnSpLocks/>
              <a:stCxn id="34" idx="2"/>
              <a:endCxn id="51" idx="0"/>
            </p:cNvCxnSpPr>
            <p:nvPr/>
          </p:nvCxnSpPr>
          <p:spPr>
            <a:xfrm>
              <a:off x="8986838" y="1751410"/>
              <a:ext cx="800100"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393235D6-AB75-D508-2FFA-27C2BCF56423}"/>
                </a:ext>
              </a:extLst>
            </p:cNvPr>
            <p:cNvCxnSpPr>
              <a:cxnSpLocks/>
              <a:stCxn id="48" idx="2"/>
              <a:endCxn id="60" idx="0"/>
            </p:cNvCxnSpPr>
            <p:nvPr/>
          </p:nvCxnSpPr>
          <p:spPr>
            <a:xfrm flipH="1">
              <a:off x="81867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5A81763-9E47-5A76-4835-F5B8C12D57A4}"/>
                </a:ext>
              </a:extLst>
            </p:cNvPr>
            <p:cNvCxnSpPr>
              <a:cxnSpLocks/>
              <a:stCxn id="49" idx="2"/>
              <a:endCxn id="61" idx="0"/>
            </p:cNvCxnSpPr>
            <p:nvPr/>
          </p:nvCxnSpPr>
          <p:spPr>
            <a:xfrm flipH="1">
              <a:off x="858678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FE3A415-788F-7206-E5FA-3DDB53359655}"/>
                </a:ext>
              </a:extLst>
            </p:cNvPr>
            <p:cNvCxnSpPr>
              <a:cxnSpLocks/>
              <a:stCxn id="47" idx="2"/>
              <a:endCxn id="63" idx="0"/>
            </p:cNvCxnSpPr>
            <p:nvPr/>
          </p:nvCxnSpPr>
          <p:spPr>
            <a:xfrm>
              <a:off x="8186738" y="2274095"/>
              <a:ext cx="1200151"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6B3A531-E6EE-A35E-5F21-CDAB9142D514}"/>
                </a:ext>
              </a:extLst>
            </p:cNvPr>
            <p:cNvCxnSpPr>
              <a:cxnSpLocks/>
              <a:stCxn id="50" idx="2"/>
              <a:endCxn id="62" idx="0"/>
            </p:cNvCxnSpPr>
            <p:nvPr/>
          </p:nvCxnSpPr>
          <p:spPr>
            <a:xfrm flipH="1">
              <a:off x="8986839" y="2274095"/>
              <a:ext cx="400049" cy="18931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F0785F-0113-CDF3-AD93-923443289203}"/>
                </a:ext>
              </a:extLst>
            </p:cNvPr>
            <p:cNvCxnSpPr>
              <a:cxnSpLocks/>
              <a:stCxn id="58" idx="2"/>
              <a:endCxn id="72" idx="0"/>
            </p:cNvCxnSpPr>
            <p:nvPr/>
          </p:nvCxnSpPr>
          <p:spPr>
            <a:xfrm>
              <a:off x="73866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E23A5E5-3FD6-5149-753B-45B845E56ACE}"/>
                </a:ext>
              </a:extLst>
            </p:cNvPr>
            <p:cNvCxnSpPr>
              <a:cxnSpLocks/>
              <a:stCxn id="59" idx="2"/>
              <a:endCxn id="73" idx="0"/>
            </p:cNvCxnSpPr>
            <p:nvPr/>
          </p:nvCxnSpPr>
          <p:spPr>
            <a:xfrm>
              <a:off x="77866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487795E-50E8-CF1C-0C40-75E31DF5DC4F}"/>
                </a:ext>
              </a:extLst>
            </p:cNvPr>
            <p:cNvCxnSpPr>
              <a:cxnSpLocks/>
              <a:stCxn id="60" idx="2"/>
              <a:endCxn id="74" idx="0"/>
            </p:cNvCxnSpPr>
            <p:nvPr/>
          </p:nvCxnSpPr>
          <p:spPr>
            <a:xfrm>
              <a:off x="818673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5DF6D00-2013-DA6E-2E84-645DF36E5226}"/>
                </a:ext>
              </a:extLst>
            </p:cNvPr>
            <p:cNvCxnSpPr>
              <a:cxnSpLocks/>
              <a:stCxn id="61" idx="2"/>
              <a:endCxn id="75" idx="0"/>
            </p:cNvCxnSpPr>
            <p:nvPr/>
          </p:nvCxnSpPr>
          <p:spPr>
            <a:xfrm>
              <a:off x="8586789" y="2796780"/>
              <a:ext cx="4000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D154A5F-13D5-3E97-289E-0DE479B53C39}"/>
                </a:ext>
              </a:extLst>
            </p:cNvPr>
            <p:cNvCxnSpPr>
              <a:cxnSpLocks/>
              <a:stCxn id="65" idx="2"/>
              <a:endCxn id="71" idx="0"/>
            </p:cNvCxnSpPr>
            <p:nvPr/>
          </p:nvCxnSpPr>
          <p:spPr>
            <a:xfrm flipH="1">
              <a:off x="7386639" y="2796780"/>
              <a:ext cx="28003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4643515-8A79-04AA-AAD4-C4A028E0104E}"/>
                </a:ext>
              </a:extLst>
            </p:cNvPr>
            <p:cNvCxnSpPr>
              <a:cxnSpLocks/>
              <a:stCxn id="66" idx="2"/>
              <a:endCxn id="76" idx="0"/>
            </p:cNvCxnSpPr>
            <p:nvPr/>
          </p:nvCxnSpPr>
          <p:spPr>
            <a:xfrm flipH="1">
              <a:off x="9386889" y="2796780"/>
              <a:ext cx="120015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24DA3A5F-0FE6-D666-BB9A-34065EC3B15C}"/>
                </a:ext>
              </a:extLst>
            </p:cNvPr>
            <p:cNvCxnSpPr>
              <a:cxnSpLocks/>
              <a:stCxn id="62" idx="2"/>
              <a:endCxn id="77" idx="0"/>
            </p:cNvCxnSpPr>
            <p:nvPr/>
          </p:nvCxnSpPr>
          <p:spPr>
            <a:xfrm>
              <a:off x="89868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727933CA-08C1-BA99-D6FD-17AD2B7F3D7B}"/>
                </a:ext>
              </a:extLst>
            </p:cNvPr>
            <p:cNvCxnSpPr>
              <a:cxnSpLocks/>
              <a:stCxn id="63" idx="2"/>
              <a:endCxn id="78" idx="0"/>
            </p:cNvCxnSpPr>
            <p:nvPr/>
          </p:nvCxnSpPr>
          <p:spPr>
            <a:xfrm>
              <a:off x="938688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1F497D1-CC2F-B259-2F33-46F1FB30529C}"/>
                </a:ext>
              </a:extLst>
            </p:cNvPr>
            <p:cNvCxnSpPr>
              <a:cxnSpLocks/>
              <a:stCxn id="64" idx="2"/>
              <a:endCxn id="79" idx="0"/>
            </p:cNvCxnSpPr>
            <p:nvPr/>
          </p:nvCxnSpPr>
          <p:spPr>
            <a:xfrm>
              <a:off x="9786939" y="2796780"/>
              <a:ext cx="800100" cy="189308"/>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
        <p:nvSpPr>
          <p:cNvPr id="4" name="Flowchart: Process 3">
            <a:extLst>
              <a:ext uri="{FF2B5EF4-FFF2-40B4-BE49-F238E27FC236}">
                <a16:creationId xmlns:a16="http://schemas.microsoft.com/office/drawing/2014/main" id="{EE8242FC-2C79-A30B-ED4F-70C8EE4C9F05}"/>
              </a:ext>
            </a:extLst>
          </p:cNvPr>
          <p:cNvSpPr/>
          <p:nvPr/>
        </p:nvSpPr>
        <p:spPr>
          <a:xfrm>
            <a:off x="8583177" y="4976214"/>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Merge arrays</a:t>
            </a:r>
          </a:p>
        </p:txBody>
      </p:sp>
      <p:sp>
        <p:nvSpPr>
          <p:cNvPr id="7" name="Flowchart: Decision 6">
            <a:extLst>
              <a:ext uri="{FF2B5EF4-FFF2-40B4-BE49-F238E27FC236}">
                <a16:creationId xmlns:a16="http://schemas.microsoft.com/office/drawing/2014/main" id="{ACE76C40-E77A-B631-3172-F1034B9514FF}"/>
              </a:ext>
            </a:extLst>
          </p:cNvPr>
          <p:cNvSpPr/>
          <p:nvPr/>
        </p:nvSpPr>
        <p:spPr>
          <a:xfrm>
            <a:off x="7949431" y="1386040"/>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9" name="Flowchart: Decision 8">
            <a:extLst>
              <a:ext uri="{FF2B5EF4-FFF2-40B4-BE49-F238E27FC236}">
                <a16:creationId xmlns:a16="http://schemas.microsoft.com/office/drawing/2014/main" id="{11A4DF3A-207F-70B4-1507-AB526BDA8A81}"/>
              </a:ext>
            </a:extLst>
          </p:cNvPr>
          <p:cNvSpPr/>
          <p:nvPr/>
        </p:nvSpPr>
        <p:spPr>
          <a:xfrm>
            <a:off x="7949431" y="3174735"/>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40" name="Flowchart: Connector 39">
            <a:extLst>
              <a:ext uri="{FF2B5EF4-FFF2-40B4-BE49-F238E27FC236}">
                <a16:creationId xmlns:a16="http://schemas.microsoft.com/office/drawing/2014/main" id="{3CD82E6A-CB55-0F1B-6176-57E405C4D399}"/>
              </a:ext>
            </a:extLst>
          </p:cNvPr>
          <p:cNvSpPr/>
          <p:nvPr/>
        </p:nvSpPr>
        <p:spPr>
          <a:xfrm>
            <a:off x="8950459" y="88552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92CAA03A-84AD-D277-AF52-C01AD047012D}"/>
              </a:ext>
            </a:extLst>
          </p:cNvPr>
          <p:cNvSpPr/>
          <p:nvPr/>
        </p:nvSpPr>
        <p:spPr>
          <a:xfrm>
            <a:off x="8950458" y="439714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7C3B1D72-7C60-5CA6-D91C-F2C495E5322F}"/>
              </a:ext>
            </a:extLst>
          </p:cNvPr>
          <p:cNvCxnSpPr>
            <a:cxnSpLocks/>
            <a:stCxn id="40" idx="4"/>
            <a:endCxn id="7" idx="0"/>
          </p:cNvCxnSpPr>
          <p:nvPr/>
        </p:nvCxnSpPr>
        <p:spPr>
          <a:xfrm>
            <a:off x="9104463" y="1193532"/>
            <a:ext cx="0" cy="19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DFF8A73D-8023-8409-8B98-F1217730644F}"/>
              </a:ext>
            </a:extLst>
          </p:cNvPr>
          <p:cNvCxnSpPr>
            <a:cxnSpLocks/>
            <a:stCxn id="4" idx="2"/>
            <a:endCxn id="102" idx="0"/>
          </p:cNvCxnSpPr>
          <p:nvPr/>
        </p:nvCxnSpPr>
        <p:spPr>
          <a:xfrm>
            <a:off x="9102941" y="5399725"/>
            <a:ext cx="1522" cy="30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4E734A-D655-DE99-79C7-9CCB7ACF541C}"/>
              </a:ext>
            </a:extLst>
          </p:cNvPr>
          <p:cNvCxnSpPr>
            <a:cxnSpLocks/>
            <a:stCxn id="7" idx="2"/>
            <a:endCxn id="87" idx="0"/>
          </p:cNvCxnSpPr>
          <p:nvPr/>
        </p:nvCxnSpPr>
        <p:spPr>
          <a:xfrm flipH="1">
            <a:off x="9104462" y="2329314"/>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8818D-560E-D92B-521B-D8144B918EDD}"/>
              </a:ext>
            </a:extLst>
          </p:cNvPr>
          <p:cNvCxnSpPr>
            <a:cxnSpLocks/>
            <a:stCxn id="9" idx="2"/>
            <a:endCxn id="42" idx="0"/>
          </p:cNvCxnSpPr>
          <p:nvPr/>
        </p:nvCxnSpPr>
        <p:spPr>
          <a:xfrm flipH="1">
            <a:off x="9104462" y="4118009"/>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Flowchart: Connector 86">
            <a:extLst>
              <a:ext uri="{FF2B5EF4-FFF2-40B4-BE49-F238E27FC236}">
                <a16:creationId xmlns:a16="http://schemas.microsoft.com/office/drawing/2014/main" id="{1097FD63-73EB-C15F-F370-27EB46CD9BE6}"/>
              </a:ext>
            </a:extLst>
          </p:cNvPr>
          <p:cNvSpPr/>
          <p:nvPr/>
        </p:nvSpPr>
        <p:spPr>
          <a:xfrm>
            <a:off x="8950458" y="255711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E2AE3B1F-B912-3951-7C11-90BAAD211233}"/>
              </a:ext>
            </a:extLst>
          </p:cNvPr>
          <p:cNvCxnSpPr>
            <a:cxnSpLocks/>
            <a:stCxn id="87" idx="4"/>
            <a:endCxn id="9" idx="0"/>
          </p:cNvCxnSpPr>
          <p:nvPr/>
        </p:nvCxnSpPr>
        <p:spPr>
          <a:xfrm>
            <a:off x="9104462" y="2865120"/>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2DB809BD-9F6C-96BB-5E05-D2C1193B67F2}"/>
              </a:ext>
            </a:extLst>
          </p:cNvPr>
          <p:cNvCxnSpPr>
            <a:cxnSpLocks/>
            <a:stCxn id="7" idx="1"/>
            <a:endCxn id="40" idx="2"/>
          </p:cNvCxnSpPr>
          <p:nvPr/>
        </p:nvCxnSpPr>
        <p:spPr>
          <a:xfrm rot="10800000" flipH="1">
            <a:off x="7949431" y="1039529"/>
            <a:ext cx="1001028" cy="818149"/>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E6576831-13A8-7B59-177E-8D712770166E}"/>
              </a:ext>
            </a:extLst>
          </p:cNvPr>
          <p:cNvCxnSpPr>
            <a:cxnSpLocks/>
            <a:stCxn id="138" idx="0"/>
            <a:endCxn id="87" idx="2"/>
          </p:cNvCxnSpPr>
          <p:nvPr/>
        </p:nvCxnSpPr>
        <p:spPr>
          <a:xfrm rot="5400000" flipH="1" flipV="1">
            <a:off x="7627811" y="2674515"/>
            <a:ext cx="1286045" cy="135924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D387A58B-3E8A-13B1-DE7C-CF10D5F3CFB8}"/>
              </a:ext>
            </a:extLst>
          </p:cNvPr>
          <p:cNvCxnSpPr>
            <a:cxnSpLocks/>
            <a:stCxn id="146" idx="0"/>
            <a:endCxn id="42" idx="6"/>
          </p:cNvCxnSpPr>
          <p:nvPr/>
        </p:nvCxnSpPr>
        <p:spPr>
          <a:xfrm rot="16200000" flipV="1">
            <a:off x="9898906" y="3910705"/>
            <a:ext cx="159686" cy="14405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Connector: Elbow 100">
            <a:extLst>
              <a:ext uri="{FF2B5EF4-FFF2-40B4-BE49-F238E27FC236}">
                <a16:creationId xmlns:a16="http://schemas.microsoft.com/office/drawing/2014/main" id="{995C0EEB-F6A4-945C-B399-408CCE84525F}"/>
              </a:ext>
            </a:extLst>
          </p:cNvPr>
          <p:cNvCxnSpPr>
            <a:cxnSpLocks/>
            <a:stCxn id="9" idx="3"/>
            <a:endCxn id="40" idx="6"/>
          </p:cNvCxnSpPr>
          <p:nvPr/>
        </p:nvCxnSpPr>
        <p:spPr>
          <a:xfrm flipH="1" flipV="1">
            <a:off x="9258467" y="1039528"/>
            <a:ext cx="1001027" cy="2606844"/>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Flowchart: Connector 101">
            <a:extLst>
              <a:ext uri="{FF2B5EF4-FFF2-40B4-BE49-F238E27FC236}">
                <a16:creationId xmlns:a16="http://schemas.microsoft.com/office/drawing/2014/main" id="{4BC726BB-1940-F06B-0961-B56C672C7633}"/>
              </a:ext>
            </a:extLst>
          </p:cNvPr>
          <p:cNvSpPr/>
          <p:nvPr/>
        </p:nvSpPr>
        <p:spPr>
          <a:xfrm>
            <a:off x="8950459" y="570457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Arrow Connector 102">
            <a:extLst>
              <a:ext uri="{FF2B5EF4-FFF2-40B4-BE49-F238E27FC236}">
                <a16:creationId xmlns:a16="http://schemas.microsoft.com/office/drawing/2014/main" id="{D209B319-4D88-5E56-1998-3DCF11FE005E}"/>
              </a:ext>
            </a:extLst>
          </p:cNvPr>
          <p:cNvCxnSpPr>
            <a:cxnSpLocks/>
            <a:stCxn id="42" idx="4"/>
            <a:endCxn id="4" idx="0"/>
          </p:cNvCxnSpPr>
          <p:nvPr/>
        </p:nvCxnSpPr>
        <p:spPr>
          <a:xfrm flipH="1">
            <a:off x="9102941" y="4705149"/>
            <a:ext cx="1521" cy="271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EC35845-D98B-9397-CAF5-F74052D56BDD}"/>
              </a:ext>
            </a:extLst>
          </p:cNvPr>
          <p:cNvCxnSpPr>
            <a:cxnSpLocks/>
            <a:stCxn id="107" idx="2"/>
            <a:endCxn id="40" idx="0"/>
          </p:cNvCxnSpPr>
          <p:nvPr/>
        </p:nvCxnSpPr>
        <p:spPr>
          <a:xfrm flipH="1">
            <a:off x="9104463" y="53901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F79E9B3-CC32-A690-5835-854DB1785AC5}"/>
              </a:ext>
            </a:extLst>
          </p:cNvPr>
          <p:cNvCxnSpPr>
            <a:cxnSpLocks/>
            <a:stCxn id="102" idx="4"/>
            <a:endCxn id="106" idx="0"/>
          </p:cNvCxnSpPr>
          <p:nvPr/>
        </p:nvCxnSpPr>
        <p:spPr>
          <a:xfrm>
            <a:off x="9104463" y="601258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Flowchart: Terminator 105">
            <a:extLst>
              <a:ext uri="{FF2B5EF4-FFF2-40B4-BE49-F238E27FC236}">
                <a16:creationId xmlns:a16="http://schemas.microsoft.com/office/drawing/2014/main" id="{BDD9051B-7ABA-370F-E26A-75A91B105FB6}"/>
              </a:ext>
            </a:extLst>
          </p:cNvPr>
          <p:cNvSpPr/>
          <p:nvPr/>
        </p:nvSpPr>
        <p:spPr>
          <a:xfrm>
            <a:off x="8469196" y="632379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lowchart: Terminator 106">
            <a:extLst>
              <a:ext uri="{FF2B5EF4-FFF2-40B4-BE49-F238E27FC236}">
                <a16:creationId xmlns:a16="http://schemas.microsoft.com/office/drawing/2014/main" id="{AF2E1EF3-59E9-9E56-A14D-F1426122B172}"/>
              </a:ext>
            </a:extLst>
          </p:cNvPr>
          <p:cNvSpPr/>
          <p:nvPr/>
        </p:nvSpPr>
        <p:spPr>
          <a:xfrm>
            <a:off x="8364120" y="23902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MergeSort</a:t>
            </a:r>
            <a:endParaRPr lang="en-GB" dirty="0"/>
          </a:p>
        </p:txBody>
      </p:sp>
      <p:sp>
        <p:nvSpPr>
          <p:cNvPr id="109" name="TextBox 108">
            <a:extLst>
              <a:ext uri="{FF2B5EF4-FFF2-40B4-BE49-F238E27FC236}">
                <a16:creationId xmlns:a16="http://schemas.microsoft.com/office/drawing/2014/main" id="{6807F57C-CADD-2377-A95E-67073461B67E}"/>
              </a:ext>
            </a:extLst>
          </p:cNvPr>
          <p:cNvSpPr txBox="1"/>
          <p:nvPr/>
        </p:nvSpPr>
        <p:spPr>
          <a:xfrm>
            <a:off x="7632833" y="1799924"/>
            <a:ext cx="567890" cy="369332"/>
          </a:xfrm>
          <a:prstGeom prst="rect">
            <a:avLst/>
          </a:prstGeom>
          <a:noFill/>
        </p:spPr>
        <p:txBody>
          <a:bodyPr wrap="square" rtlCol="0">
            <a:spAutoFit/>
          </a:bodyPr>
          <a:lstStyle/>
          <a:p>
            <a:r>
              <a:rPr lang="en-GB" dirty="0"/>
              <a:t>Yes</a:t>
            </a:r>
          </a:p>
        </p:txBody>
      </p:sp>
      <p:sp>
        <p:nvSpPr>
          <p:cNvPr id="110" name="TextBox 109">
            <a:extLst>
              <a:ext uri="{FF2B5EF4-FFF2-40B4-BE49-F238E27FC236}">
                <a16:creationId xmlns:a16="http://schemas.microsoft.com/office/drawing/2014/main" id="{C8BE054C-42A9-87B8-6144-DE746262C6BA}"/>
              </a:ext>
            </a:extLst>
          </p:cNvPr>
          <p:cNvSpPr txBox="1"/>
          <p:nvPr/>
        </p:nvSpPr>
        <p:spPr>
          <a:xfrm>
            <a:off x="10201174" y="3617494"/>
            <a:ext cx="627246" cy="369332"/>
          </a:xfrm>
          <a:prstGeom prst="rect">
            <a:avLst/>
          </a:prstGeom>
          <a:noFill/>
        </p:spPr>
        <p:txBody>
          <a:bodyPr wrap="square" rtlCol="0">
            <a:spAutoFit/>
          </a:bodyPr>
          <a:lstStyle/>
          <a:p>
            <a:r>
              <a:rPr lang="en-GB" dirty="0"/>
              <a:t>Yes</a:t>
            </a:r>
          </a:p>
        </p:txBody>
      </p:sp>
      <p:sp>
        <p:nvSpPr>
          <p:cNvPr id="112" name="TextBox 111">
            <a:extLst>
              <a:ext uri="{FF2B5EF4-FFF2-40B4-BE49-F238E27FC236}">
                <a16:creationId xmlns:a16="http://schemas.microsoft.com/office/drawing/2014/main" id="{CB558C5D-8D36-67B6-B310-927F14CC0C69}"/>
              </a:ext>
            </a:extLst>
          </p:cNvPr>
          <p:cNvSpPr txBox="1"/>
          <p:nvPr/>
        </p:nvSpPr>
        <p:spPr>
          <a:xfrm>
            <a:off x="9076624" y="2250707"/>
            <a:ext cx="518160" cy="369332"/>
          </a:xfrm>
          <a:prstGeom prst="rect">
            <a:avLst/>
          </a:prstGeom>
          <a:noFill/>
        </p:spPr>
        <p:txBody>
          <a:bodyPr wrap="square" rtlCol="0">
            <a:spAutoFit/>
          </a:bodyPr>
          <a:lstStyle/>
          <a:p>
            <a:r>
              <a:rPr lang="en-GB" dirty="0"/>
              <a:t>No</a:t>
            </a:r>
          </a:p>
        </p:txBody>
      </p:sp>
      <p:sp>
        <p:nvSpPr>
          <p:cNvPr id="113" name="TextBox 112">
            <a:extLst>
              <a:ext uri="{FF2B5EF4-FFF2-40B4-BE49-F238E27FC236}">
                <a16:creationId xmlns:a16="http://schemas.microsoft.com/office/drawing/2014/main" id="{EEFEF404-0EBE-F42C-0007-65E95AB8D58C}"/>
              </a:ext>
            </a:extLst>
          </p:cNvPr>
          <p:cNvSpPr txBox="1"/>
          <p:nvPr/>
        </p:nvSpPr>
        <p:spPr>
          <a:xfrm>
            <a:off x="9084645" y="4058653"/>
            <a:ext cx="518160" cy="369332"/>
          </a:xfrm>
          <a:prstGeom prst="rect">
            <a:avLst/>
          </a:prstGeom>
          <a:noFill/>
        </p:spPr>
        <p:txBody>
          <a:bodyPr wrap="square" rtlCol="0">
            <a:spAutoFit/>
          </a:bodyPr>
          <a:lstStyle/>
          <a:p>
            <a:r>
              <a:rPr lang="en-GB" dirty="0"/>
              <a:t>No</a:t>
            </a:r>
          </a:p>
        </p:txBody>
      </p:sp>
      <p:sp>
        <p:nvSpPr>
          <p:cNvPr id="115" name="TextBox 114">
            <a:extLst>
              <a:ext uri="{FF2B5EF4-FFF2-40B4-BE49-F238E27FC236}">
                <a16:creationId xmlns:a16="http://schemas.microsoft.com/office/drawing/2014/main" id="{4EC07E16-D788-37D5-53C9-EA87D0F54D5F}"/>
              </a:ext>
            </a:extLst>
          </p:cNvPr>
          <p:cNvSpPr txBox="1"/>
          <p:nvPr/>
        </p:nvSpPr>
        <p:spPr>
          <a:xfrm>
            <a:off x="6891688" y="673767"/>
            <a:ext cx="1491916" cy="369332"/>
          </a:xfrm>
          <a:prstGeom prst="rect">
            <a:avLst/>
          </a:prstGeom>
          <a:noFill/>
        </p:spPr>
        <p:txBody>
          <a:bodyPr wrap="square" rtlCol="0">
            <a:spAutoFit/>
          </a:bodyPr>
          <a:lstStyle/>
          <a:p>
            <a:r>
              <a:rPr lang="en-GB" dirty="0"/>
              <a:t>Recursion A</a:t>
            </a:r>
          </a:p>
        </p:txBody>
      </p:sp>
      <p:sp>
        <p:nvSpPr>
          <p:cNvPr id="116" name="TextBox 115">
            <a:extLst>
              <a:ext uri="{FF2B5EF4-FFF2-40B4-BE49-F238E27FC236}">
                <a16:creationId xmlns:a16="http://schemas.microsoft.com/office/drawing/2014/main" id="{C9BCF199-E8EF-870F-5C2F-55C08290DB3E}"/>
              </a:ext>
            </a:extLst>
          </p:cNvPr>
          <p:cNvSpPr txBox="1"/>
          <p:nvPr/>
        </p:nvSpPr>
        <p:spPr>
          <a:xfrm>
            <a:off x="9785684" y="691415"/>
            <a:ext cx="1491916" cy="369332"/>
          </a:xfrm>
          <a:prstGeom prst="rect">
            <a:avLst/>
          </a:prstGeom>
          <a:noFill/>
        </p:spPr>
        <p:txBody>
          <a:bodyPr wrap="square" rtlCol="0">
            <a:spAutoFit/>
          </a:bodyPr>
          <a:lstStyle/>
          <a:p>
            <a:r>
              <a:rPr lang="en-GB" dirty="0"/>
              <a:t>Recursion B</a:t>
            </a:r>
          </a:p>
        </p:txBody>
      </p:sp>
      <p:cxnSp>
        <p:nvCxnSpPr>
          <p:cNvPr id="132" name="Connector: Elbow 131">
            <a:extLst>
              <a:ext uri="{FF2B5EF4-FFF2-40B4-BE49-F238E27FC236}">
                <a16:creationId xmlns:a16="http://schemas.microsoft.com/office/drawing/2014/main" id="{6CEF388D-E110-6FE6-5B2A-4F2421E9B82C}"/>
              </a:ext>
            </a:extLst>
          </p:cNvPr>
          <p:cNvCxnSpPr>
            <a:cxnSpLocks/>
            <a:stCxn id="102" idx="2"/>
            <a:endCxn id="138" idx="2"/>
          </p:cNvCxnSpPr>
          <p:nvPr/>
        </p:nvCxnSpPr>
        <p:spPr>
          <a:xfrm rot="10800000">
            <a:off x="7591209" y="4951438"/>
            <a:ext cx="1359250" cy="9071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Flowchart: Terminator 137">
            <a:extLst>
              <a:ext uri="{FF2B5EF4-FFF2-40B4-BE49-F238E27FC236}">
                <a16:creationId xmlns:a16="http://schemas.microsoft.com/office/drawing/2014/main" id="{8764222E-101E-1D95-5D0D-DAF1AB2C48C0}"/>
              </a:ext>
            </a:extLst>
          </p:cNvPr>
          <p:cNvSpPr/>
          <p:nvPr/>
        </p:nvSpPr>
        <p:spPr>
          <a:xfrm>
            <a:off x="6955941" y="399716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sp>
        <p:nvSpPr>
          <p:cNvPr id="146" name="Flowchart: Terminator 145">
            <a:extLst>
              <a:ext uri="{FF2B5EF4-FFF2-40B4-BE49-F238E27FC236}">
                <a16:creationId xmlns:a16="http://schemas.microsoft.com/office/drawing/2014/main" id="{24A66C03-A194-6AB3-73E8-01A66C0AA470}"/>
              </a:ext>
            </a:extLst>
          </p:cNvPr>
          <p:cNvSpPr/>
          <p:nvPr/>
        </p:nvSpPr>
        <p:spPr>
          <a:xfrm>
            <a:off x="10063763" y="4710831"/>
            <a:ext cx="1270535" cy="95427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from </a:t>
            </a:r>
            <a:r>
              <a:rPr lang="en-US" dirty="0" err="1"/>
              <a:t>reursion</a:t>
            </a:r>
            <a:endParaRPr lang="en-GB" dirty="0"/>
          </a:p>
        </p:txBody>
      </p:sp>
      <p:cxnSp>
        <p:nvCxnSpPr>
          <p:cNvPr id="149" name="Connector: Elbow 148">
            <a:extLst>
              <a:ext uri="{FF2B5EF4-FFF2-40B4-BE49-F238E27FC236}">
                <a16:creationId xmlns:a16="http://schemas.microsoft.com/office/drawing/2014/main" id="{A2A553CB-22E8-B098-0CD4-4F60266B9F81}"/>
              </a:ext>
            </a:extLst>
          </p:cNvPr>
          <p:cNvCxnSpPr>
            <a:cxnSpLocks/>
            <a:stCxn id="102" idx="6"/>
            <a:endCxn id="146" idx="2"/>
          </p:cNvCxnSpPr>
          <p:nvPr/>
        </p:nvCxnSpPr>
        <p:spPr>
          <a:xfrm flipV="1">
            <a:off x="9258467" y="5665107"/>
            <a:ext cx="1440564" cy="1934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6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grpSp>
        <p:nvGrpSpPr>
          <p:cNvPr id="333" name="Group 332">
            <a:extLst>
              <a:ext uri="{FF2B5EF4-FFF2-40B4-BE49-F238E27FC236}">
                <a16:creationId xmlns:a16="http://schemas.microsoft.com/office/drawing/2014/main" id="{9B413D9A-1EF4-CA0F-C90D-FE5D233FAFCD}"/>
              </a:ext>
            </a:extLst>
          </p:cNvPr>
          <p:cNvGrpSpPr/>
          <p:nvPr/>
        </p:nvGrpSpPr>
        <p:grpSpPr>
          <a:xfrm>
            <a:off x="578947" y="1296222"/>
            <a:ext cx="10053209" cy="479646"/>
            <a:chOff x="578947" y="1296222"/>
            <a:chExt cx="10053209" cy="479646"/>
          </a:xfrm>
        </p:grpSpPr>
        <p:sp>
          <p:nvSpPr>
            <p:cNvPr id="6" name="Rectangle 5">
              <a:extLst>
                <a:ext uri="{FF2B5EF4-FFF2-40B4-BE49-F238E27FC236}">
                  <a16:creationId xmlns:a16="http://schemas.microsoft.com/office/drawing/2014/main" id="{EC621F18-778E-E126-D222-052FA7171173}"/>
                </a:ext>
              </a:extLst>
            </p:cNvPr>
            <p:cNvSpPr/>
            <p:nvPr/>
          </p:nvSpPr>
          <p:spPr>
            <a:xfrm>
              <a:off x="57894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8" name="Rectangle 7">
              <a:extLst>
                <a:ext uri="{FF2B5EF4-FFF2-40B4-BE49-F238E27FC236}">
                  <a16:creationId xmlns:a16="http://schemas.microsoft.com/office/drawing/2014/main" id="{C67AB2ED-BEF0-9E34-3D12-42C18CBCA0AF}"/>
                </a:ext>
              </a:extLst>
            </p:cNvPr>
            <p:cNvSpPr/>
            <p:nvPr/>
          </p:nvSpPr>
          <p:spPr>
            <a:xfrm>
              <a:off x="1601307"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1" name="Rectangle 10">
              <a:extLst>
                <a:ext uri="{FF2B5EF4-FFF2-40B4-BE49-F238E27FC236}">
                  <a16:creationId xmlns:a16="http://schemas.microsoft.com/office/drawing/2014/main" id="{1A65CAA5-7383-F830-4565-66D7E37A84E2}"/>
                </a:ext>
              </a:extLst>
            </p:cNvPr>
            <p:cNvSpPr/>
            <p:nvPr/>
          </p:nvSpPr>
          <p:spPr>
            <a:xfrm>
              <a:off x="262366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2" name="Rectangle 11">
              <a:extLst>
                <a:ext uri="{FF2B5EF4-FFF2-40B4-BE49-F238E27FC236}">
                  <a16:creationId xmlns:a16="http://schemas.microsoft.com/office/drawing/2014/main" id="{AF851225-EECB-E2D2-7947-D96DE40C0FC1}"/>
                </a:ext>
              </a:extLst>
            </p:cNvPr>
            <p:cNvSpPr/>
            <p:nvPr/>
          </p:nvSpPr>
          <p:spPr>
            <a:xfrm>
              <a:off x="364602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13" name="Rectangle 12">
              <a:extLst>
                <a:ext uri="{FF2B5EF4-FFF2-40B4-BE49-F238E27FC236}">
                  <a16:creationId xmlns:a16="http://schemas.microsoft.com/office/drawing/2014/main" id="{F4891AA6-3CF2-3ACB-BED8-257D717E5D3F}"/>
                </a:ext>
              </a:extLst>
            </p:cNvPr>
            <p:cNvSpPr/>
            <p:nvPr/>
          </p:nvSpPr>
          <p:spPr>
            <a:xfrm>
              <a:off x="466838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14" name="Rectangle 13">
              <a:extLst>
                <a:ext uri="{FF2B5EF4-FFF2-40B4-BE49-F238E27FC236}">
                  <a16:creationId xmlns:a16="http://schemas.microsoft.com/office/drawing/2014/main" id="{33EAE331-A42F-2B8B-9D5A-38F217A41AEE}"/>
                </a:ext>
              </a:extLst>
            </p:cNvPr>
            <p:cNvSpPr/>
            <p:nvPr/>
          </p:nvSpPr>
          <p:spPr>
            <a:xfrm>
              <a:off x="5690748"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sp>
          <p:nvSpPr>
            <p:cNvPr id="15" name="Rectangle 14">
              <a:extLst>
                <a:ext uri="{FF2B5EF4-FFF2-40B4-BE49-F238E27FC236}">
                  <a16:creationId xmlns:a16="http://schemas.microsoft.com/office/drawing/2014/main" id="{EE8B3820-A87B-9C25-95AF-3C3E278C972D}"/>
                </a:ext>
              </a:extLst>
            </p:cNvPr>
            <p:cNvSpPr/>
            <p:nvPr/>
          </p:nvSpPr>
          <p:spPr>
            <a:xfrm>
              <a:off x="671310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6" name="Rectangle 15">
              <a:extLst>
                <a:ext uri="{FF2B5EF4-FFF2-40B4-BE49-F238E27FC236}">
                  <a16:creationId xmlns:a16="http://schemas.microsoft.com/office/drawing/2014/main" id="{7F937F31-E379-094F-CB12-93E042718F99}"/>
                </a:ext>
              </a:extLst>
            </p:cNvPr>
            <p:cNvSpPr/>
            <p:nvPr/>
          </p:nvSpPr>
          <p:spPr>
            <a:xfrm>
              <a:off x="773546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17" name="Rectangle 16">
              <a:extLst>
                <a:ext uri="{FF2B5EF4-FFF2-40B4-BE49-F238E27FC236}">
                  <a16:creationId xmlns:a16="http://schemas.microsoft.com/office/drawing/2014/main" id="{B6CB4AA5-3E86-8585-5CFA-8655F77C5A40}"/>
                </a:ext>
              </a:extLst>
            </p:cNvPr>
            <p:cNvSpPr/>
            <p:nvPr/>
          </p:nvSpPr>
          <p:spPr>
            <a:xfrm>
              <a:off x="8757829" y="1296222"/>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8" name="Rectangle 17">
              <a:extLst>
                <a:ext uri="{FF2B5EF4-FFF2-40B4-BE49-F238E27FC236}">
                  <a16:creationId xmlns:a16="http://schemas.microsoft.com/office/drawing/2014/main" id="{2479892A-CEB0-4E7E-B3EE-5862BB148C72}"/>
                </a:ext>
              </a:extLst>
            </p:cNvPr>
            <p:cNvSpPr/>
            <p:nvPr/>
          </p:nvSpPr>
          <p:spPr>
            <a:xfrm>
              <a:off x="9780189" y="1296222"/>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69</a:t>
              </a:r>
            </a:p>
          </p:txBody>
        </p:sp>
      </p:grpSp>
      <p:grpSp>
        <p:nvGrpSpPr>
          <p:cNvPr id="334" name="Group 333">
            <a:extLst>
              <a:ext uri="{FF2B5EF4-FFF2-40B4-BE49-F238E27FC236}">
                <a16:creationId xmlns:a16="http://schemas.microsoft.com/office/drawing/2014/main" id="{398092D3-2658-B0F4-75AD-3B77D557C1B9}"/>
              </a:ext>
            </a:extLst>
          </p:cNvPr>
          <p:cNvGrpSpPr/>
          <p:nvPr/>
        </p:nvGrpSpPr>
        <p:grpSpPr>
          <a:xfrm>
            <a:off x="574031" y="1775868"/>
            <a:ext cx="10053209" cy="4594452"/>
            <a:chOff x="574031" y="1775868"/>
            <a:chExt cx="10053209" cy="4594452"/>
          </a:xfrm>
        </p:grpSpPr>
        <p:cxnSp>
          <p:nvCxnSpPr>
            <p:cNvPr id="164" name="Straight Connector 163">
              <a:extLst>
                <a:ext uri="{FF2B5EF4-FFF2-40B4-BE49-F238E27FC236}">
                  <a16:creationId xmlns:a16="http://schemas.microsoft.com/office/drawing/2014/main" id="{F8E37580-B3AB-0E46-EBB1-A0EB01E42372}"/>
                </a:ext>
              </a:extLst>
            </p:cNvPr>
            <p:cNvCxnSpPr/>
            <p:nvPr/>
          </p:nvCxnSpPr>
          <p:spPr>
            <a:xfrm>
              <a:off x="6612556" y="2646947"/>
              <a:ext cx="0" cy="368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004298C-56EF-6360-163F-4AE2419AEA83}"/>
                </a:ext>
              </a:extLst>
            </p:cNvPr>
            <p:cNvCxnSpPr/>
            <p:nvPr/>
          </p:nvCxnSpPr>
          <p:spPr>
            <a:xfrm>
              <a:off x="7650480" y="2683844"/>
              <a:ext cx="0" cy="3686476"/>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E8EC406-A95E-92F8-63AD-C27A93C7AEB4}"/>
                </a:ext>
              </a:extLst>
            </p:cNvPr>
            <p:cNvSpPr/>
            <p:nvPr/>
          </p:nvSpPr>
          <p:spPr>
            <a:xfrm>
              <a:off x="57403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4" name="Rectangle 3">
              <a:extLst>
                <a:ext uri="{FF2B5EF4-FFF2-40B4-BE49-F238E27FC236}">
                  <a16:creationId xmlns:a16="http://schemas.microsoft.com/office/drawing/2014/main" id="{855F518C-505C-23E9-A778-E83E5D704E1B}"/>
                </a:ext>
              </a:extLst>
            </p:cNvPr>
            <p:cNvSpPr/>
            <p:nvPr/>
          </p:nvSpPr>
          <p:spPr>
            <a:xfrm>
              <a:off x="1596391"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5" name="Rectangle 4">
              <a:extLst>
                <a:ext uri="{FF2B5EF4-FFF2-40B4-BE49-F238E27FC236}">
                  <a16:creationId xmlns:a16="http://schemas.microsoft.com/office/drawing/2014/main" id="{84DC1D4D-DD7E-AD71-7ED4-EF684A497AA9}"/>
                </a:ext>
              </a:extLst>
            </p:cNvPr>
            <p:cNvSpPr/>
            <p:nvPr/>
          </p:nvSpPr>
          <p:spPr>
            <a:xfrm>
              <a:off x="261875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sp>
          <p:nvSpPr>
            <p:cNvPr id="7" name="Rectangle 6">
              <a:extLst>
                <a:ext uri="{FF2B5EF4-FFF2-40B4-BE49-F238E27FC236}">
                  <a16:creationId xmlns:a16="http://schemas.microsoft.com/office/drawing/2014/main" id="{1B4E3447-B342-E421-1902-9C089E6900E7}"/>
                </a:ext>
              </a:extLst>
            </p:cNvPr>
            <p:cNvSpPr/>
            <p:nvPr/>
          </p:nvSpPr>
          <p:spPr>
            <a:xfrm>
              <a:off x="364111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9" name="Rectangle 8">
              <a:extLst>
                <a:ext uri="{FF2B5EF4-FFF2-40B4-BE49-F238E27FC236}">
                  <a16:creationId xmlns:a16="http://schemas.microsoft.com/office/drawing/2014/main" id="{0725FBBD-B6E3-BB62-B720-C2AB031542CC}"/>
                </a:ext>
              </a:extLst>
            </p:cNvPr>
            <p:cNvSpPr/>
            <p:nvPr/>
          </p:nvSpPr>
          <p:spPr>
            <a:xfrm>
              <a:off x="4663472"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sp>
          <p:nvSpPr>
            <p:cNvPr id="40" name="Rectangle 39">
              <a:extLst>
                <a:ext uri="{FF2B5EF4-FFF2-40B4-BE49-F238E27FC236}">
                  <a16:creationId xmlns:a16="http://schemas.microsoft.com/office/drawing/2014/main" id="{A337306C-2D60-6732-747F-C0A66BA71C0D}"/>
                </a:ext>
              </a:extLst>
            </p:cNvPr>
            <p:cNvSpPr/>
            <p:nvPr/>
          </p:nvSpPr>
          <p:spPr>
            <a:xfrm>
              <a:off x="5685832"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13</a:t>
              </a:r>
            </a:p>
          </p:txBody>
        </p:sp>
        <p:sp>
          <p:nvSpPr>
            <p:cNvPr id="42" name="Rectangle 41">
              <a:extLst>
                <a:ext uri="{FF2B5EF4-FFF2-40B4-BE49-F238E27FC236}">
                  <a16:creationId xmlns:a16="http://schemas.microsoft.com/office/drawing/2014/main" id="{01FC7132-B4D1-EC0A-0E05-05C7A2EB7615}"/>
                </a:ext>
              </a:extLst>
            </p:cNvPr>
            <p:cNvSpPr/>
            <p:nvPr/>
          </p:nvSpPr>
          <p:spPr>
            <a:xfrm>
              <a:off x="6708193" y="265519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69</a:t>
              </a:r>
            </a:p>
          </p:txBody>
        </p:sp>
        <p:sp>
          <p:nvSpPr>
            <p:cNvPr id="55" name="Rectangle 54">
              <a:extLst>
                <a:ext uri="{FF2B5EF4-FFF2-40B4-BE49-F238E27FC236}">
                  <a16:creationId xmlns:a16="http://schemas.microsoft.com/office/drawing/2014/main" id="{A9E48B05-91CB-E99F-39EE-BC57AF84CE16}"/>
                </a:ext>
              </a:extLst>
            </p:cNvPr>
            <p:cNvSpPr/>
            <p:nvPr/>
          </p:nvSpPr>
          <p:spPr>
            <a:xfrm>
              <a:off x="773055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68" name="Rectangle 67">
              <a:extLst>
                <a:ext uri="{FF2B5EF4-FFF2-40B4-BE49-F238E27FC236}">
                  <a16:creationId xmlns:a16="http://schemas.microsoft.com/office/drawing/2014/main" id="{85A676CF-0149-D33F-74FC-70C5FCF1D864}"/>
                </a:ext>
              </a:extLst>
            </p:cNvPr>
            <p:cNvSpPr/>
            <p:nvPr/>
          </p:nvSpPr>
          <p:spPr>
            <a:xfrm>
              <a:off x="8752913" y="265519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69" name="Rectangle 68">
              <a:extLst>
                <a:ext uri="{FF2B5EF4-FFF2-40B4-BE49-F238E27FC236}">
                  <a16:creationId xmlns:a16="http://schemas.microsoft.com/office/drawing/2014/main" id="{75A2CBE7-EB13-1374-5D30-BC0347E65601}"/>
                </a:ext>
              </a:extLst>
            </p:cNvPr>
            <p:cNvSpPr/>
            <p:nvPr/>
          </p:nvSpPr>
          <p:spPr>
            <a:xfrm>
              <a:off x="9775273" y="265519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99</a:t>
              </a:r>
            </a:p>
          </p:txBody>
        </p:sp>
        <p:cxnSp>
          <p:nvCxnSpPr>
            <p:cNvPr id="82" name="Straight Arrow Connector 81">
              <a:extLst>
                <a:ext uri="{FF2B5EF4-FFF2-40B4-BE49-F238E27FC236}">
                  <a16:creationId xmlns:a16="http://schemas.microsoft.com/office/drawing/2014/main" id="{28233772-94A5-8F86-B5F5-29E22356DCC3}"/>
                </a:ext>
              </a:extLst>
            </p:cNvPr>
            <p:cNvCxnSpPr>
              <a:stCxn id="8" idx="2"/>
              <a:endCxn id="55" idx="0"/>
            </p:cNvCxnSpPr>
            <p:nvPr/>
          </p:nvCxnSpPr>
          <p:spPr>
            <a:xfrm>
              <a:off x="2027291" y="1775868"/>
              <a:ext cx="6129246"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8085306-07AD-491A-97ED-4FD06E1C783E}"/>
                </a:ext>
              </a:extLst>
            </p:cNvPr>
            <p:cNvCxnSpPr>
              <a:cxnSpLocks/>
              <a:stCxn id="13" idx="2"/>
              <a:endCxn id="68" idx="0"/>
            </p:cNvCxnSpPr>
            <p:nvPr/>
          </p:nvCxnSpPr>
          <p:spPr>
            <a:xfrm>
              <a:off x="509437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91C918-22F5-EF0F-47FE-8C17E36D6308}"/>
                </a:ext>
              </a:extLst>
            </p:cNvPr>
            <p:cNvCxnSpPr>
              <a:cxnSpLocks/>
              <a:stCxn id="14" idx="2"/>
              <a:endCxn id="69" idx="0"/>
            </p:cNvCxnSpPr>
            <p:nvPr/>
          </p:nvCxnSpPr>
          <p:spPr>
            <a:xfrm>
              <a:off x="6116732" y="1775868"/>
              <a:ext cx="4084525" cy="879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117427C-959B-5F81-27D4-2F580C6AB8F0}"/>
                </a:ext>
              </a:extLst>
            </p:cNvPr>
            <p:cNvCxnSpPr>
              <a:cxnSpLocks/>
              <a:stCxn id="6" idx="2"/>
              <a:endCxn id="3" idx="0"/>
            </p:cNvCxnSpPr>
            <p:nvPr/>
          </p:nvCxnSpPr>
          <p:spPr>
            <a:xfrm flipH="1">
              <a:off x="1000015" y="1775868"/>
              <a:ext cx="491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2CA8810-9C83-D832-1BC2-351685E4CC45}"/>
                </a:ext>
              </a:extLst>
            </p:cNvPr>
            <p:cNvCxnSpPr>
              <a:cxnSpLocks/>
              <a:stCxn id="11" idx="2"/>
              <a:endCxn id="4" idx="0"/>
            </p:cNvCxnSpPr>
            <p:nvPr/>
          </p:nvCxnSpPr>
          <p:spPr>
            <a:xfrm flipH="1">
              <a:off x="2022375" y="1775868"/>
              <a:ext cx="102727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6953E24-8971-182A-0EAC-C82B0C1F18B5}"/>
                </a:ext>
              </a:extLst>
            </p:cNvPr>
            <p:cNvCxnSpPr>
              <a:cxnSpLocks/>
              <a:stCxn id="12" idx="2"/>
              <a:endCxn id="5" idx="0"/>
            </p:cNvCxnSpPr>
            <p:nvPr/>
          </p:nvCxnSpPr>
          <p:spPr>
            <a:xfrm flipH="1">
              <a:off x="3044736" y="1775868"/>
              <a:ext cx="1027276"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FA1A3D3-CE9B-E40F-8FCD-5FCE8DE74406}"/>
                </a:ext>
              </a:extLst>
            </p:cNvPr>
            <p:cNvCxnSpPr>
              <a:cxnSpLocks/>
              <a:stCxn id="15" idx="2"/>
              <a:endCxn id="7" idx="0"/>
            </p:cNvCxnSpPr>
            <p:nvPr/>
          </p:nvCxnSpPr>
          <p:spPr>
            <a:xfrm flipH="1">
              <a:off x="406709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82C50C9B-2AF3-C5E5-DBB4-69867599E025}"/>
                </a:ext>
              </a:extLst>
            </p:cNvPr>
            <p:cNvCxnSpPr>
              <a:cxnSpLocks/>
              <a:stCxn id="16" idx="2"/>
              <a:endCxn id="9" idx="0"/>
            </p:cNvCxnSpPr>
            <p:nvPr/>
          </p:nvCxnSpPr>
          <p:spPr>
            <a:xfrm flipH="1">
              <a:off x="508945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7CCD4A6-7F86-549F-605B-3E21E5B0C997}"/>
                </a:ext>
              </a:extLst>
            </p:cNvPr>
            <p:cNvCxnSpPr>
              <a:cxnSpLocks/>
              <a:stCxn id="17" idx="2"/>
              <a:endCxn id="40" idx="0"/>
            </p:cNvCxnSpPr>
            <p:nvPr/>
          </p:nvCxnSpPr>
          <p:spPr>
            <a:xfrm flipH="1">
              <a:off x="6111816" y="1775868"/>
              <a:ext cx="3071997" cy="87932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46DC0C-04E1-4B2A-592C-A6592B1AFCE7}"/>
                </a:ext>
              </a:extLst>
            </p:cNvPr>
            <p:cNvCxnSpPr>
              <a:cxnSpLocks/>
              <a:stCxn id="18" idx="2"/>
              <a:endCxn id="42" idx="0"/>
            </p:cNvCxnSpPr>
            <p:nvPr/>
          </p:nvCxnSpPr>
          <p:spPr>
            <a:xfrm flipH="1">
              <a:off x="7134177" y="1775868"/>
              <a:ext cx="3071996" cy="8793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456311BF-2703-B7FA-D4EE-9E09976A0E74}"/>
                </a:ext>
              </a:extLst>
            </p:cNvPr>
            <p:cNvSpPr txBox="1"/>
            <p:nvPr/>
          </p:nvSpPr>
          <p:spPr>
            <a:xfrm>
              <a:off x="6833936" y="32437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a:t>
              </a:r>
              <a:endParaRPr lang="en-GB" b="1" dirty="0">
                <a:ln w="15875">
                  <a:solidFill>
                    <a:schemeClr val="bg1">
                      <a:lumMod val="95000"/>
                    </a:schemeClr>
                  </a:solidFill>
                </a:ln>
              </a:endParaRPr>
            </a:p>
          </p:txBody>
        </p:sp>
      </p:grpSp>
      <p:grpSp>
        <p:nvGrpSpPr>
          <p:cNvPr id="335" name="Group 334">
            <a:extLst>
              <a:ext uri="{FF2B5EF4-FFF2-40B4-BE49-F238E27FC236}">
                <a16:creationId xmlns:a16="http://schemas.microsoft.com/office/drawing/2014/main" id="{B6752DDE-5C15-E30A-4E65-7F6C0B1FEF0C}"/>
              </a:ext>
            </a:extLst>
          </p:cNvPr>
          <p:cNvGrpSpPr/>
          <p:nvPr/>
        </p:nvGrpSpPr>
        <p:grpSpPr>
          <a:xfrm>
            <a:off x="590073" y="3134841"/>
            <a:ext cx="5965372" cy="3214625"/>
            <a:chOff x="590073" y="3134841"/>
            <a:chExt cx="5965372" cy="3214625"/>
          </a:xfrm>
        </p:grpSpPr>
        <p:cxnSp>
          <p:nvCxnSpPr>
            <p:cNvPr id="246" name="Straight Connector 245">
              <a:extLst>
                <a:ext uri="{FF2B5EF4-FFF2-40B4-BE49-F238E27FC236}">
                  <a16:creationId xmlns:a16="http://schemas.microsoft.com/office/drawing/2014/main" id="{6E36B747-1800-D161-3296-5FFD10C46BE9}"/>
                </a:ext>
              </a:extLst>
            </p:cNvPr>
            <p:cNvCxnSpPr>
              <a:cxnSpLocks/>
            </p:cNvCxnSpPr>
            <p:nvPr/>
          </p:nvCxnSpPr>
          <p:spPr>
            <a:xfrm>
              <a:off x="1517583" y="3715351"/>
              <a:ext cx="0" cy="26341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52D4EA7-2083-DE33-180A-FD3C60E18C9C}"/>
                </a:ext>
              </a:extLst>
            </p:cNvPr>
            <p:cNvCxnSpPr>
              <a:cxnSpLocks/>
            </p:cNvCxnSpPr>
            <p:nvPr/>
          </p:nvCxnSpPr>
          <p:spPr>
            <a:xfrm>
              <a:off x="2545882" y="3773103"/>
              <a:ext cx="0" cy="2536259"/>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0C6DFFD-880B-13C3-E2BD-81646F7ED4A8}"/>
                </a:ext>
              </a:extLst>
            </p:cNvPr>
            <p:cNvSpPr/>
            <p:nvPr/>
          </p:nvSpPr>
          <p:spPr>
            <a:xfrm>
              <a:off x="2632234"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154" name="Rectangle 153">
              <a:extLst>
                <a:ext uri="{FF2B5EF4-FFF2-40B4-BE49-F238E27FC236}">
                  <a16:creationId xmlns:a16="http://schemas.microsoft.com/office/drawing/2014/main" id="{9FAA97F5-E1BF-E92E-7EA2-D36269273A6F}"/>
                </a:ext>
              </a:extLst>
            </p:cNvPr>
            <p:cNvSpPr/>
            <p:nvPr/>
          </p:nvSpPr>
          <p:spPr>
            <a:xfrm>
              <a:off x="3655072"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156" name="Rectangle 155">
              <a:extLst>
                <a:ext uri="{FF2B5EF4-FFF2-40B4-BE49-F238E27FC236}">
                  <a16:creationId xmlns:a16="http://schemas.microsoft.com/office/drawing/2014/main" id="{D81096FB-B7B8-FE6F-8010-549D91093318}"/>
                </a:ext>
              </a:extLst>
            </p:cNvPr>
            <p:cNvSpPr/>
            <p:nvPr/>
          </p:nvSpPr>
          <p:spPr>
            <a:xfrm>
              <a:off x="1618203"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13</a:t>
              </a:r>
            </a:p>
          </p:txBody>
        </p:sp>
        <p:sp>
          <p:nvSpPr>
            <p:cNvPr id="155" name="Rectangle 154">
              <a:extLst>
                <a:ext uri="{FF2B5EF4-FFF2-40B4-BE49-F238E27FC236}">
                  <a16:creationId xmlns:a16="http://schemas.microsoft.com/office/drawing/2014/main" id="{D25EF2DD-3C59-342C-0C7F-C66238ADC77B}"/>
                </a:ext>
              </a:extLst>
            </p:cNvPr>
            <p:cNvSpPr/>
            <p:nvPr/>
          </p:nvSpPr>
          <p:spPr>
            <a:xfrm>
              <a:off x="590073"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a:t>
              </a:r>
            </a:p>
          </p:txBody>
        </p:sp>
        <p:sp>
          <p:nvSpPr>
            <p:cNvPr id="157" name="Rectangle 156">
              <a:extLst>
                <a:ext uri="{FF2B5EF4-FFF2-40B4-BE49-F238E27FC236}">
                  <a16:creationId xmlns:a16="http://schemas.microsoft.com/office/drawing/2014/main" id="{94FC2B19-4A0A-AA5D-43F3-B04BD96D7529}"/>
                </a:ext>
              </a:extLst>
            </p:cNvPr>
            <p:cNvSpPr/>
            <p:nvPr/>
          </p:nvSpPr>
          <p:spPr>
            <a:xfrm>
              <a:off x="4681118"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sp>
          <p:nvSpPr>
            <p:cNvPr id="158" name="Rectangle 157">
              <a:extLst>
                <a:ext uri="{FF2B5EF4-FFF2-40B4-BE49-F238E27FC236}">
                  <a16:creationId xmlns:a16="http://schemas.microsoft.com/office/drawing/2014/main" id="{0EAA178E-E743-9FC8-9402-C45FF88744B2}"/>
                </a:ext>
              </a:extLst>
            </p:cNvPr>
            <p:cNvSpPr/>
            <p:nvPr/>
          </p:nvSpPr>
          <p:spPr>
            <a:xfrm>
              <a:off x="5703478"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43</a:t>
              </a:r>
            </a:p>
          </p:txBody>
        </p:sp>
        <p:cxnSp>
          <p:nvCxnSpPr>
            <p:cNvPr id="166" name="Straight Arrow Connector 165">
              <a:extLst>
                <a:ext uri="{FF2B5EF4-FFF2-40B4-BE49-F238E27FC236}">
                  <a16:creationId xmlns:a16="http://schemas.microsoft.com/office/drawing/2014/main" id="{3DD33979-F716-6098-5AC6-A2F8B7AF9631}"/>
                </a:ext>
              </a:extLst>
            </p:cNvPr>
            <p:cNvCxnSpPr>
              <a:cxnSpLocks/>
              <a:stCxn id="3" idx="2"/>
              <a:endCxn id="153" idx="0"/>
            </p:cNvCxnSpPr>
            <p:nvPr/>
          </p:nvCxnSpPr>
          <p:spPr>
            <a:xfrm>
              <a:off x="1000015" y="3134841"/>
              <a:ext cx="2058203"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3E6D0806-BFAA-B1CD-0F04-FDCE0B50E93D}"/>
                </a:ext>
              </a:extLst>
            </p:cNvPr>
            <p:cNvCxnSpPr>
              <a:cxnSpLocks/>
              <a:stCxn id="4" idx="2"/>
              <a:endCxn id="154" idx="0"/>
            </p:cNvCxnSpPr>
            <p:nvPr/>
          </p:nvCxnSpPr>
          <p:spPr>
            <a:xfrm>
              <a:off x="2022375" y="3134841"/>
              <a:ext cx="2058681"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DC60FA0F-EA4B-901A-8B1F-F91877CBB0D9}"/>
                </a:ext>
              </a:extLst>
            </p:cNvPr>
            <p:cNvCxnSpPr>
              <a:cxnSpLocks/>
              <a:stCxn id="5" idx="2"/>
              <a:endCxn id="155" idx="0"/>
            </p:cNvCxnSpPr>
            <p:nvPr/>
          </p:nvCxnSpPr>
          <p:spPr>
            <a:xfrm flipH="1">
              <a:off x="1016057" y="3134841"/>
              <a:ext cx="2028679"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13C1BD3C-7B5E-AB2C-9F38-5B4DCA2F56D5}"/>
                </a:ext>
              </a:extLst>
            </p:cNvPr>
            <p:cNvCxnSpPr>
              <a:cxnSpLocks/>
              <a:stCxn id="7" idx="2"/>
              <a:endCxn id="157" idx="0"/>
            </p:cNvCxnSpPr>
            <p:nvPr/>
          </p:nvCxnSpPr>
          <p:spPr>
            <a:xfrm>
              <a:off x="406709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836B7046-478C-D9A8-760B-4D5DB4576B22}"/>
                </a:ext>
              </a:extLst>
            </p:cNvPr>
            <p:cNvCxnSpPr>
              <a:cxnSpLocks/>
              <a:stCxn id="9" idx="2"/>
              <a:endCxn id="158" idx="0"/>
            </p:cNvCxnSpPr>
            <p:nvPr/>
          </p:nvCxnSpPr>
          <p:spPr>
            <a:xfrm>
              <a:off x="5089456" y="3134841"/>
              <a:ext cx="1040006" cy="606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618468D8-6373-F37E-8133-9AE410320787}"/>
                </a:ext>
              </a:extLst>
            </p:cNvPr>
            <p:cNvCxnSpPr>
              <a:cxnSpLocks/>
              <a:stCxn id="40" idx="2"/>
              <a:endCxn id="156" idx="0"/>
            </p:cNvCxnSpPr>
            <p:nvPr/>
          </p:nvCxnSpPr>
          <p:spPr>
            <a:xfrm flipH="1">
              <a:off x="2044187" y="3134841"/>
              <a:ext cx="4067629"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60D73C88-EF46-DC5C-CE05-42B0E16B7A31}"/>
                </a:ext>
              </a:extLst>
            </p:cNvPr>
            <p:cNvSpPr txBox="1"/>
            <p:nvPr/>
          </p:nvSpPr>
          <p:spPr>
            <a:xfrm>
              <a:off x="1788694" y="435864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P2</a:t>
              </a:r>
              <a:endParaRPr lang="en-GB" b="1" dirty="0">
                <a:ln w="15875">
                  <a:solidFill>
                    <a:schemeClr val="bg1">
                      <a:lumMod val="95000"/>
                    </a:schemeClr>
                  </a:solidFill>
                </a:ln>
              </a:endParaRPr>
            </a:p>
          </p:txBody>
        </p:sp>
      </p:grpSp>
      <p:grpSp>
        <p:nvGrpSpPr>
          <p:cNvPr id="336" name="Group 335">
            <a:extLst>
              <a:ext uri="{FF2B5EF4-FFF2-40B4-BE49-F238E27FC236}">
                <a16:creationId xmlns:a16="http://schemas.microsoft.com/office/drawing/2014/main" id="{621F128A-F2A9-8C4B-927B-454805110FA2}"/>
              </a:ext>
            </a:extLst>
          </p:cNvPr>
          <p:cNvGrpSpPr/>
          <p:nvPr/>
        </p:nvGrpSpPr>
        <p:grpSpPr>
          <a:xfrm>
            <a:off x="495701" y="4220891"/>
            <a:ext cx="946339" cy="2107721"/>
            <a:chOff x="495701" y="4220891"/>
            <a:chExt cx="946339" cy="2107721"/>
          </a:xfrm>
        </p:grpSpPr>
        <p:sp>
          <p:nvSpPr>
            <p:cNvPr id="203" name="Rectangle 202">
              <a:extLst>
                <a:ext uri="{FF2B5EF4-FFF2-40B4-BE49-F238E27FC236}">
                  <a16:creationId xmlns:a16="http://schemas.microsoft.com/office/drawing/2014/main" id="{39F56884-6DA9-DFE0-F171-776AB03E7D04}"/>
                </a:ext>
              </a:extLst>
            </p:cNvPr>
            <p:cNvSpPr/>
            <p:nvPr/>
          </p:nvSpPr>
          <p:spPr>
            <a:xfrm>
              <a:off x="590073"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a:t>
              </a:r>
            </a:p>
          </p:txBody>
        </p:sp>
        <p:cxnSp>
          <p:nvCxnSpPr>
            <p:cNvPr id="213" name="Straight Arrow Connector 212">
              <a:extLst>
                <a:ext uri="{FF2B5EF4-FFF2-40B4-BE49-F238E27FC236}">
                  <a16:creationId xmlns:a16="http://schemas.microsoft.com/office/drawing/2014/main" id="{13C6CA41-AD8C-DF0C-C83C-3489261AF0AC}"/>
                </a:ext>
              </a:extLst>
            </p:cNvPr>
            <p:cNvCxnSpPr>
              <a:cxnSpLocks/>
              <a:stCxn id="155" idx="2"/>
              <a:endCxn id="203" idx="0"/>
            </p:cNvCxnSpPr>
            <p:nvPr/>
          </p:nvCxnSpPr>
          <p:spPr>
            <a:xfrm>
              <a:off x="1016057" y="4220891"/>
              <a:ext cx="0"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364C43FA-1C4C-3D7E-40C6-4FED40269362}"/>
                </a:ext>
              </a:extLst>
            </p:cNvPr>
            <p:cNvCxnSpPr>
              <a:cxnSpLocks/>
            </p:cNvCxnSpPr>
            <p:nvPr/>
          </p:nvCxnSpPr>
          <p:spPr>
            <a:xfrm>
              <a:off x="495701" y="4716379"/>
              <a:ext cx="0" cy="1612233"/>
            </a:xfrm>
            <a:prstGeom prst="line">
              <a:avLst/>
            </a:prstGeom>
          </p:spPr>
          <p:style>
            <a:lnRef idx="2">
              <a:schemeClr val="accent1"/>
            </a:lnRef>
            <a:fillRef idx="0">
              <a:schemeClr val="accent1"/>
            </a:fillRef>
            <a:effectRef idx="1">
              <a:schemeClr val="accent1"/>
            </a:effectRef>
            <a:fontRef idx="minor">
              <a:schemeClr val="tx1"/>
            </a:fontRef>
          </p:style>
        </p:cxnSp>
        <p:sp>
          <p:nvSpPr>
            <p:cNvPr id="307" name="TextBox 306">
              <a:extLst>
                <a:ext uri="{FF2B5EF4-FFF2-40B4-BE49-F238E27FC236}">
                  <a16:creationId xmlns:a16="http://schemas.microsoft.com/office/drawing/2014/main" id="{61DE0D70-056A-B4B9-D65C-E24AF5EC7C9B}"/>
                </a:ext>
              </a:extLst>
            </p:cNvPr>
            <p:cNvSpPr txBox="1"/>
            <p:nvPr/>
          </p:nvSpPr>
          <p:spPr>
            <a:xfrm>
              <a:off x="739540" y="5224913"/>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P3</a:t>
              </a:r>
              <a:endParaRPr lang="en-GB" b="1" dirty="0">
                <a:ln w="15875">
                  <a:solidFill>
                    <a:schemeClr val="bg1">
                      <a:lumMod val="95000"/>
                    </a:schemeClr>
                  </a:solidFill>
                </a:ln>
              </a:endParaRPr>
            </a:p>
          </p:txBody>
        </p:sp>
      </p:grpSp>
      <p:grpSp>
        <p:nvGrpSpPr>
          <p:cNvPr id="362" name="Group 361">
            <a:extLst>
              <a:ext uri="{FF2B5EF4-FFF2-40B4-BE49-F238E27FC236}">
                <a16:creationId xmlns:a16="http://schemas.microsoft.com/office/drawing/2014/main" id="{F6516EC7-D06D-00CD-2163-6AC230D33A76}"/>
              </a:ext>
            </a:extLst>
          </p:cNvPr>
          <p:cNvGrpSpPr/>
          <p:nvPr/>
        </p:nvGrpSpPr>
        <p:grpSpPr>
          <a:xfrm>
            <a:off x="2632711" y="4220891"/>
            <a:ext cx="3921130" cy="2048366"/>
            <a:chOff x="2632711" y="4220891"/>
            <a:chExt cx="3921130" cy="2048366"/>
          </a:xfrm>
        </p:grpSpPr>
        <p:sp>
          <p:nvSpPr>
            <p:cNvPr id="205" name="Rectangle 204">
              <a:extLst>
                <a:ext uri="{FF2B5EF4-FFF2-40B4-BE49-F238E27FC236}">
                  <a16:creationId xmlns:a16="http://schemas.microsoft.com/office/drawing/2014/main" id="{65309559-5396-BF78-CDC8-CF8E56C50896}"/>
                </a:ext>
              </a:extLst>
            </p:cNvPr>
            <p:cNvSpPr/>
            <p:nvPr/>
          </p:nvSpPr>
          <p:spPr>
            <a:xfrm>
              <a:off x="3664697"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sp>
          <p:nvSpPr>
            <p:cNvPr id="204" name="Rectangle 203">
              <a:extLst>
                <a:ext uri="{FF2B5EF4-FFF2-40B4-BE49-F238E27FC236}">
                  <a16:creationId xmlns:a16="http://schemas.microsoft.com/office/drawing/2014/main" id="{3C10D2B2-42C2-198B-8FDA-C8A6AFAF1CA8}"/>
                </a:ext>
              </a:extLst>
            </p:cNvPr>
            <p:cNvSpPr/>
            <p:nvPr/>
          </p:nvSpPr>
          <p:spPr>
            <a:xfrm>
              <a:off x="2632711"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sp>
          <p:nvSpPr>
            <p:cNvPr id="207" name="Rectangle 206">
              <a:extLst>
                <a:ext uri="{FF2B5EF4-FFF2-40B4-BE49-F238E27FC236}">
                  <a16:creationId xmlns:a16="http://schemas.microsoft.com/office/drawing/2014/main" id="{AB7B1C6A-437D-4AB4-4472-81347EDB561F}"/>
                </a:ext>
              </a:extLst>
            </p:cNvPr>
            <p:cNvSpPr/>
            <p:nvPr/>
          </p:nvSpPr>
          <p:spPr>
            <a:xfrm>
              <a:off x="4679514" y="4634790"/>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36</a:t>
              </a:r>
            </a:p>
          </p:txBody>
        </p:sp>
        <p:cxnSp>
          <p:nvCxnSpPr>
            <p:cNvPr id="219" name="Straight Arrow Connector 218">
              <a:extLst>
                <a:ext uri="{FF2B5EF4-FFF2-40B4-BE49-F238E27FC236}">
                  <a16:creationId xmlns:a16="http://schemas.microsoft.com/office/drawing/2014/main" id="{6DE9699B-348E-7A8E-05E1-C03D6E59EE16}"/>
                </a:ext>
              </a:extLst>
            </p:cNvPr>
            <p:cNvCxnSpPr>
              <a:cxnSpLocks/>
              <a:stCxn id="153" idx="2"/>
              <a:endCxn id="204" idx="0"/>
            </p:cNvCxnSpPr>
            <p:nvPr/>
          </p:nvCxnSpPr>
          <p:spPr>
            <a:xfrm>
              <a:off x="3058218" y="4220891"/>
              <a:ext cx="477"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232BBEB1-19E9-747B-D59F-F159A2684508}"/>
                </a:ext>
              </a:extLst>
            </p:cNvPr>
            <p:cNvCxnSpPr>
              <a:cxnSpLocks/>
              <a:stCxn id="154" idx="2"/>
              <a:endCxn id="205" idx="0"/>
            </p:cNvCxnSpPr>
            <p:nvPr/>
          </p:nvCxnSpPr>
          <p:spPr>
            <a:xfrm>
              <a:off x="4081056" y="4220891"/>
              <a:ext cx="9625"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051E4F49-B5C3-282E-064D-94C937A28708}"/>
                </a:ext>
              </a:extLst>
            </p:cNvPr>
            <p:cNvCxnSpPr>
              <a:cxnSpLocks/>
              <a:stCxn id="157" idx="2"/>
              <a:endCxn id="207" idx="0"/>
            </p:cNvCxnSpPr>
            <p:nvPr/>
          </p:nvCxnSpPr>
          <p:spPr>
            <a:xfrm flipH="1">
              <a:off x="5105498" y="4220891"/>
              <a:ext cx="1604" cy="41389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08" name="Rectangle 207">
              <a:extLst>
                <a:ext uri="{FF2B5EF4-FFF2-40B4-BE49-F238E27FC236}">
                  <a16:creationId xmlns:a16="http://schemas.microsoft.com/office/drawing/2014/main" id="{45DEC479-213E-E210-3170-A97D1525C8E2}"/>
                </a:ext>
              </a:extLst>
            </p:cNvPr>
            <p:cNvSpPr/>
            <p:nvPr/>
          </p:nvSpPr>
          <p:spPr>
            <a:xfrm>
              <a:off x="5701874"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43</a:t>
              </a:r>
            </a:p>
          </p:txBody>
        </p:sp>
        <p:cxnSp>
          <p:nvCxnSpPr>
            <p:cNvPr id="257" name="Straight Connector 256">
              <a:extLst>
                <a:ext uri="{FF2B5EF4-FFF2-40B4-BE49-F238E27FC236}">
                  <a16:creationId xmlns:a16="http://schemas.microsoft.com/office/drawing/2014/main" id="{215AE268-E762-BB78-BE7C-6E24F77813C7}"/>
                </a:ext>
              </a:extLst>
            </p:cNvPr>
            <p:cNvCxnSpPr>
              <a:cxnSpLocks/>
            </p:cNvCxnSpPr>
            <p:nvPr/>
          </p:nvCxnSpPr>
          <p:spPr>
            <a:xfrm>
              <a:off x="5614737" y="4629751"/>
              <a:ext cx="0" cy="16395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Arrow Connector 274">
              <a:extLst>
                <a:ext uri="{FF2B5EF4-FFF2-40B4-BE49-F238E27FC236}">
                  <a16:creationId xmlns:a16="http://schemas.microsoft.com/office/drawing/2014/main" id="{968AB408-3B22-8918-D0FF-7637881B9BD6}"/>
                </a:ext>
              </a:extLst>
            </p:cNvPr>
            <p:cNvCxnSpPr>
              <a:cxnSpLocks/>
              <a:stCxn id="158" idx="2"/>
              <a:endCxn id="208" idx="0"/>
            </p:cNvCxnSpPr>
            <p:nvPr/>
          </p:nvCxnSpPr>
          <p:spPr>
            <a:xfrm flipH="1">
              <a:off x="6127858" y="4220891"/>
              <a:ext cx="160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79ECDA9C-EF0E-C1B4-3F02-CBE7EB74DC63}"/>
                </a:ext>
              </a:extLst>
            </p:cNvPr>
            <p:cNvSpPr txBox="1"/>
            <p:nvPr/>
          </p:nvSpPr>
          <p:spPr>
            <a:xfrm>
              <a:off x="5879430" y="5157536"/>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P4</a:t>
              </a:r>
              <a:endParaRPr lang="en-GB" b="1" dirty="0">
                <a:ln w="15875">
                  <a:solidFill>
                    <a:schemeClr val="bg1">
                      <a:lumMod val="95000"/>
                    </a:schemeClr>
                  </a:solidFill>
                </a:ln>
              </a:endParaRPr>
            </a:p>
          </p:txBody>
        </p:sp>
      </p:grpSp>
      <p:grpSp>
        <p:nvGrpSpPr>
          <p:cNvPr id="363" name="Group 362">
            <a:extLst>
              <a:ext uri="{FF2B5EF4-FFF2-40B4-BE49-F238E27FC236}">
                <a16:creationId xmlns:a16="http://schemas.microsoft.com/office/drawing/2014/main" id="{4A88E74D-8AD1-9402-B8BE-F3ED8A4C7356}"/>
              </a:ext>
            </a:extLst>
          </p:cNvPr>
          <p:cNvGrpSpPr/>
          <p:nvPr/>
        </p:nvGrpSpPr>
        <p:grpSpPr>
          <a:xfrm>
            <a:off x="2611248" y="5114436"/>
            <a:ext cx="2901046" cy="1261358"/>
            <a:chOff x="2611248" y="5114436"/>
            <a:chExt cx="2901046" cy="1261358"/>
          </a:xfrm>
        </p:grpSpPr>
        <p:cxnSp>
          <p:nvCxnSpPr>
            <p:cNvPr id="194" name="Straight Connector 193">
              <a:extLst>
                <a:ext uri="{FF2B5EF4-FFF2-40B4-BE49-F238E27FC236}">
                  <a16:creationId xmlns:a16="http://schemas.microsoft.com/office/drawing/2014/main" id="{BA7D6C56-0BD0-E907-1D30-94B82205A3A9}"/>
                </a:ext>
              </a:extLst>
            </p:cNvPr>
            <p:cNvCxnSpPr>
              <a:cxnSpLocks/>
            </p:cNvCxnSpPr>
            <p:nvPr/>
          </p:nvCxnSpPr>
          <p:spPr>
            <a:xfrm>
              <a:off x="4580021" y="5390147"/>
              <a:ext cx="0" cy="951298"/>
            </a:xfrm>
            <a:prstGeom prst="line">
              <a:avLst/>
            </a:prstGeom>
          </p:spPr>
          <p:style>
            <a:lnRef idx="2">
              <a:schemeClr val="accent1"/>
            </a:lnRef>
            <a:fillRef idx="0">
              <a:schemeClr val="accent1"/>
            </a:fillRef>
            <a:effectRef idx="1">
              <a:schemeClr val="accent1"/>
            </a:effectRef>
            <a:fontRef idx="minor">
              <a:schemeClr val="tx1"/>
            </a:fontRef>
          </p:style>
        </p:cxnSp>
        <p:sp>
          <p:nvSpPr>
            <p:cNvPr id="231" name="Rectangle 230">
              <a:extLst>
                <a:ext uri="{FF2B5EF4-FFF2-40B4-BE49-F238E27FC236}">
                  <a16:creationId xmlns:a16="http://schemas.microsoft.com/office/drawing/2014/main" id="{A6D52854-630D-CB61-AD3A-D3BB60088849}"/>
                </a:ext>
              </a:extLst>
            </p:cNvPr>
            <p:cNvSpPr/>
            <p:nvPr/>
          </p:nvSpPr>
          <p:spPr>
            <a:xfrm>
              <a:off x="3653663" y="5261253"/>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19</a:t>
              </a:r>
            </a:p>
          </p:txBody>
        </p:sp>
        <p:sp>
          <p:nvSpPr>
            <p:cNvPr id="232" name="Rectangle 231">
              <a:extLst>
                <a:ext uri="{FF2B5EF4-FFF2-40B4-BE49-F238E27FC236}">
                  <a16:creationId xmlns:a16="http://schemas.microsoft.com/office/drawing/2014/main" id="{1257653D-53A5-7F39-DA3C-BD1F8E4EEB62}"/>
                </a:ext>
              </a:extLst>
            </p:cNvPr>
            <p:cNvSpPr/>
            <p:nvPr/>
          </p:nvSpPr>
          <p:spPr>
            <a:xfrm>
              <a:off x="2611248" y="5323928"/>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240" name="Straight Arrow Connector 239">
              <a:extLst>
                <a:ext uri="{FF2B5EF4-FFF2-40B4-BE49-F238E27FC236}">
                  <a16:creationId xmlns:a16="http://schemas.microsoft.com/office/drawing/2014/main" id="{7E8DE414-01D8-7D98-E209-A178695D3E20}"/>
                </a:ext>
              </a:extLst>
            </p:cNvPr>
            <p:cNvCxnSpPr>
              <a:cxnSpLocks/>
              <a:stCxn id="205" idx="2"/>
              <a:endCxn id="231" idx="0"/>
            </p:cNvCxnSpPr>
            <p:nvPr/>
          </p:nvCxnSpPr>
          <p:spPr>
            <a:xfrm flipH="1">
              <a:off x="4079647" y="5114436"/>
              <a:ext cx="11034" cy="14681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0B08C74F-574C-7870-2ED1-20C8147DAF91}"/>
                </a:ext>
              </a:extLst>
            </p:cNvPr>
            <p:cNvCxnSpPr>
              <a:cxnSpLocks/>
              <a:stCxn id="204" idx="2"/>
              <a:endCxn id="232" idx="0"/>
            </p:cNvCxnSpPr>
            <p:nvPr/>
          </p:nvCxnSpPr>
          <p:spPr>
            <a:xfrm flipH="1">
              <a:off x="3037232" y="5114436"/>
              <a:ext cx="21463" cy="20949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a16="http://schemas.microsoft.com/office/drawing/2014/main" id="{0547F977-0427-2079-4AD9-32B938858FE1}"/>
                </a:ext>
              </a:extLst>
            </p:cNvPr>
            <p:cNvSpPr/>
            <p:nvPr/>
          </p:nvSpPr>
          <p:spPr>
            <a:xfrm>
              <a:off x="4660327" y="5265348"/>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36</a:t>
              </a:r>
            </a:p>
          </p:txBody>
        </p:sp>
        <p:cxnSp>
          <p:nvCxnSpPr>
            <p:cNvPr id="295" name="Straight Arrow Connector 294">
              <a:extLst>
                <a:ext uri="{FF2B5EF4-FFF2-40B4-BE49-F238E27FC236}">
                  <a16:creationId xmlns:a16="http://schemas.microsoft.com/office/drawing/2014/main" id="{CF113493-7B5B-E6FD-56B2-68F5884AF308}"/>
                </a:ext>
              </a:extLst>
            </p:cNvPr>
            <p:cNvCxnSpPr>
              <a:cxnSpLocks/>
              <a:stCxn id="207" idx="2"/>
              <a:endCxn id="294" idx="0"/>
            </p:cNvCxnSpPr>
            <p:nvPr/>
          </p:nvCxnSpPr>
          <p:spPr>
            <a:xfrm flipH="1">
              <a:off x="5086311" y="5114436"/>
              <a:ext cx="19187" cy="15091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B56EC20F-FBBC-7033-8659-3C7B81963C0F}"/>
                </a:ext>
              </a:extLst>
            </p:cNvPr>
            <p:cNvSpPr txBox="1"/>
            <p:nvPr/>
          </p:nvSpPr>
          <p:spPr>
            <a:xfrm>
              <a:off x="4849528" y="5975684"/>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P5</a:t>
              </a:r>
              <a:endParaRPr lang="en-GB" b="1" dirty="0">
                <a:ln w="15875">
                  <a:solidFill>
                    <a:schemeClr val="bg1">
                      <a:lumMod val="95000"/>
                    </a:schemeClr>
                  </a:solidFill>
                </a:ln>
              </a:endParaRPr>
            </a:p>
          </p:txBody>
        </p:sp>
      </p:grpSp>
      <p:sp>
        <p:nvSpPr>
          <p:cNvPr id="313" name="TextBox 312">
            <a:extLst>
              <a:ext uri="{FF2B5EF4-FFF2-40B4-BE49-F238E27FC236}">
                <a16:creationId xmlns:a16="http://schemas.microsoft.com/office/drawing/2014/main" id="{1732BEF2-F91B-48BB-9ADB-75336DA42F81}"/>
              </a:ext>
            </a:extLst>
          </p:cNvPr>
          <p:cNvSpPr txBox="1"/>
          <p:nvPr/>
        </p:nvSpPr>
        <p:spPr>
          <a:xfrm>
            <a:off x="3855746"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P7</a:t>
            </a:r>
            <a:endParaRPr lang="en-GB" b="1" dirty="0">
              <a:ln w="15875">
                <a:solidFill>
                  <a:schemeClr val="bg1">
                    <a:lumMod val="95000"/>
                  </a:schemeClr>
                </a:solidFill>
              </a:ln>
            </a:endParaRPr>
          </a:p>
        </p:txBody>
      </p:sp>
      <p:grpSp>
        <p:nvGrpSpPr>
          <p:cNvPr id="340" name="Group 339">
            <a:extLst>
              <a:ext uri="{FF2B5EF4-FFF2-40B4-BE49-F238E27FC236}">
                <a16:creationId xmlns:a16="http://schemas.microsoft.com/office/drawing/2014/main" id="{36460FC1-98D8-BD23-CAC4-8A61481B958D}"/>
              </a:ext>
            </a:extLst>
          </p:cNvPr>
          <p:cNvGrpSpPr/>
          <p:nvPr/>
        </p:nvGrpSpPr>
        <p:grpSpPr>
          <a:xfrm>
            <a:off x="7748199" y="3134841"/>
            <a:ext cx="2980761" cy="3137623"/>
            <a:chOff x="7748199" y="3134841"/>
            <a:chExt cx="2980761" cy="3137623"/>
          </a:xfrm>
        </p:grpSpPr>
        <p:sp>
          <p:nvSpPr>
            <p:cNvPr id="160" name="Rectangle 159">
              <a:extLst>
                <a:ext uri="{FF2B5EF4-FFF2-40B4-BE49-F238E27FC236}">
                  <a16:creationId xmlns:a16="http://schemas.microsoft.com/office/drawing/2014/main" id="{2B5FC3AD-1C4B-637B-F1BB-81359D7BF52B}"/>
                </a:ext>
              </a:extLst>
            </p:cNvPr>
            <p:cNvSpPr/>
            <p:nvPr/>
          </p:nvSpPr>
          <p:spPr>
            <a:xfrm>
              <a:off x="7748199" y="3741245"/>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sp>
          <p:nvSpPr>
            <p:cNvPr id="161" name="Rectangle 160">
              <a:extLst>
                <a:ext uri="{FF2B5EF4-FFF2-40B4-BE49-F238E27FC236}">
                  <a16:creationId xmlns:a16="http://schemas.microsoft.com/office/drawing/2014/main" id="{E241DF70-9441-B8E6-DCC0-0A0BDB687368}"/>
                </a:ext>
              </a:extLst>
            </p:cNvPr>
            <p:cNvSpPr/>
            <p:nvPr/>
          </p:nvSpPr>
          <p:spPr>
            <a:xfrm>
              <a:off x="8770559" y="3741245"/>
              <a:ext cx="851967" cy="479646"/>
            </a:xfrm>
            <a:prstGeom prst="rect">
              <a:avLst/>
            </a:prstGeom>
            <a:solidFill>
              <a:schemeClr val="tx1"/>
            </a:solidFill>
            <a:ln cap="rnd">
              <a:solidFill>
                <a:srgbClr val="FF0000"/>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0000"/>
                  </a:solidFill>
                </a:rPr>
                <a:t>77</a:t>
              </a:r>
            </a:p>
          </p:txBody>
        </p:sp>
        <p:sp>
          <p:nvSpPr>
            <p:cNvPr id="162" name="Rectangle 161">
              <a:extLst>
                <a:ext uri="{FF2B5EF4-FFF2-40B4-BE49-F238E27FC236}">
                  <a16:creationId xmlns:a16="http://schemas.microsoft.com/office/drawing/2014/main" id="{BF456000-FC5F-A2EB-C1A4-A6263DD56254}"/>
                </a:ext>
              </a:extLst>
            </p:cNvPr>
            <p:cNvSpPr/>
            <p:nvPr/>
          </p:nvSpPr>
          <p:spPr>
            <a:xfrm>
              <a:off x="9792919" y="3741245"/>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99</a:t>
              </a:r>
            </a:p>
          </p:txBody>
        </p:sp>
        <p:cxnSp>
          <p:nvCxnSpPr>
            <p:cNvPr id="197" name="Straight Arrow Connector 196">
              <a:extLst>
                <a:ext uri="{FF2B5EF4-FFF2-40B4-BE49-F238E27FC236}">
                  <a16:creationId xmlns:a16="http://schemas.microsoft.com/office/drawing/2014/main" id="{60756831-E0F9-29A3-C502-A60701202038}"/>
                </a:ext>
              </a:extLst>
            </p:cNvPr>
            <p:cNvCxnSpPr>
              <a:cxnSpLocks/>
              <a:stCxn id="55" idx="2"/>
              <a:endCxn id="160" idx="0"/>
            </p:cNvCxnSpPr>
            <p:nvPr/>
          </p:nvCxnSpPr>
          <p:spPr>
            <a:xfrm>
              <a:off x="815653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B142C28-0EA6-C2E7-552E-5461567D0B8C}"/>
                </a:ext>
              </a:extLst>
            </p:cNvPr>
            <p:cNvCxnSpPr>
              <a:cxnSpLocks/>
              <a:stCxn id="68" idx="2"/>
              <a:endCxn id="161" idx="0"/>
            </p:cNvCxnSpPr>
            <p:nvPr/>
          </p:nvCxnSpPr>
          <p:spPr>
            <a:xfrm>
              <a:off x="9178897" y="3134841"/>
              <a:ext cx="17646" cy="60640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CDF6D1A1-3A76-5400-3273-821304EB16EE}"/>
                </a:ext>
              </a:extLst>
            </p:cNvPr>
            <p:cNvCxnSpPr>
              <a:cxnSpLocks/>
            </p:cNvCxnSpPr>
            <p:nvPr/>
          </p:nvCxnSpPr>
          <p:spPr>
            <a:xfrm>
              <a:off x="10728960" y="3694497"/>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8D371AAC-423A-E64C-BC4A-0E98EBB0746E}"/>
                </a:ext>
              </a:extLst>
            </p:cNvPr>
            <p:cNvCxnSpPr>
              <a:cxnSpLocks/>
            </p:cNvCxnSpPr>
            <p:nvPr/>
          </p:nvCxnSpPr>
          <p:spPr>
            <a:xfrm>
              <a:off x="9707078" y="3673643"/>
              <a:ext cx="0" cy="2577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38E32D49-820F-A92C-73FD-9486F1BCB2A0}"/>
                </a:ext>
              </a:extLst>
            </p:cNvPr>
            <p:cNvCxnSpPr>
              <a:cxnSpLocks/>
              <a:stCxn id="69" idx="2"/>
              <a:endCxn id="162" idx="0"/>
            </p:cNvCxnSpPr>
            <p:nvPr/>
          </p:nvCxnSpPr>
          <p:spPr>
            <a:xfrm>
              <a:off x="10201257" y="3134841"/>
              <a:ext cx="17646" cy="606404"/>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B18474B3-C6F7-1D3B-DDE9-56DD961A0FC3}"/>
                </a:ext>
              </a:extLst>
            </p:cNvPr>
            <p:cNvSpPr txBox="1"/>
            <p:nvPr/>
          </p:nvSpPr>
          <p:spPr>
            <a:xfrm>
              <a:off x="9957335" y="4329102"/>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P8</a:t>
              </a:r>
              <a:endParaRPr lang="en-GB" b="1" dirty="0">
                <a:ln w="15875">
                  <a:solidFill>
                    <a:schemeClr val="bg1">
                      <a:lumMod val="95000"/>
                    </a:schemeClr>
                  </a:solidFill>
                </a:ln>
              </a:endParaRPr>
            </a:p>
          </p:txBody>
        </p:sp>
      </p:grpSp>
      <p:grpSp>
        <p:nvGrpSpPr>
          <p:cNvPr id="341" name="Group 340">
            <a:extLst>
              <a:ext uri="{FF2B5EF4-FFF2-40B4-BE49-F238E27FC236}">
                <a16:creationId xmlns:a16="http://schemas.microsoft.com/office/drawing/2014/main" id="{0A065BCF-1A02-98EB-F583-9782C7C878D2}"/>
              </a:ext>
            </a:extLst>
          </p:cNvPr>
          <p:cNvGrpSpPr/>
          <p:nvPr/>
        </p:nvGrpSpPr>
        <p:grpSpPr>
          <a:xfrm>
            <a:off x="7746595" y="4220891"/>
            <a:ext cx="1874327" cy="2056387"/>
            <a:chOff x="7746595" y="4220891"/>
            <a:chExt cx="1874327" cy="2056387"/>
          </a:xfrm>
        </p:grpSpPr>
        <p:sp>
          <p:nvSpPr>
            <p:cNvPr id="210" name="Rectangle 209">
              <a:extLst>
                <a:ext uri="{FF2B5EF4-FFF2-40B4-BE49-F238E27FC236}">
                  <a16:creationId xmlns:a16="http://schemas.microsoft.com/office/drawing/2014/main" id="{2EDEA6F7-17EA-5C7A-21A9-172BCC545C46}"/>
                </a:ext>
              </a:extLst>
            </p:cNvPr>
            <p:cNvSpPr/>
            <p:nvPr/>
          </p:nvSpPr>
          <p:spPr>
            <a:xfrm>
              <a:off x="7746595" y="4634790"/>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77</a:t>
              </a:r>
            </a:p>
          </p:txBody>
        </p:sp>
        <p:sp>
          <p:nvSpPr>
            <p:cNvPr id="211" name="Rectangle 210">
              <a:extLst>
                <a:ext uri="{FF2B5EF4-FFF2-40B4-BE49-F238E27FC236}">
                  <a16:creationId xmlns:a16="http://schemas.microsoft.com/office/drawing/2014/main" id="{8A089422-EB4F-028E-1566-151C40FD52F9}"/>
                </a:ext>
              </a:extLst>
            </p:cNvPr>
            <p:cNvSpPr/>
            <p:nvPr/>
          </p:nvSpPr>
          <p:spPr>
            <a:xfrm>
              <a:off x="8768955" y="4634790"/>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79</a:t>
              </a:r>
            </a:p>
          </p:txBody>
        </p:sp>
        <p:cxnSp>
          <p:nvCxnSpPr>
            <p:cNvPr id="216" name="Straight Arrow Connector 215">
              <a:extLst>
                <a:ext uri="{FF2B5EF4-FFF2-40B4-BE49-F238E27FC236}">
                  <a16:creationId xmlns:a16="http://schemas.microsoft.com/office/drawing/2014/main" id="{64F30DAE-E15C-EE55-5130-03984150FFC4}"/>
                </a:ext>
              </a:extLst>
            </p:cNvPr>
            <p:cNvCxnSpPr>
              <a:cxnSpLocks/>
              <a:stCxn id="161" idx="2"/>
              <a:endCxn id="210" idx="0"/>
            </p:cNvCxnSpPr>
            <p:nvPr/>
          </p:nvCxnSpPr>
          <p:spPr>
            <a:xfrm flipH="1">
              <a:off x="8172579" y="4220891"/>
              <a:ext cx="1023964" cy="4138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D9A6FB43-46F7-B5CF-9F4F-E5620EFF26FF}"/>
                </a:ext>
              </a:extLst>
            </p:cNvPr>
            <p:cNvCxnSpPr>
              <a:cxnSpLocks/>
              <a:stCxn id="160" idx="2"/>
              <a:endCxn id="211" idx="0"/>
            </p:cNvCxnSpPr>
            <p:nvPr/>
          </p:nvCxnSpPr>
          <p:spPr>
            <a:xfrm>
              <a:off x="8174183" y="4220891"/>
              <a:ext cx="1020756" cy="41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9A3D45F-6D49-0C31-395F-9387F60F2A09}"/>
                </a:ext>
              </a:extLst>
            </p:cNvPr>
            <p:cNvCxnSpPr>
              <a:cxnSpLocks/>
            </p:cNvCxnSpPr>
            <p:nvPr/>
          </p:nvCxnSpPr>
          <p:spPr>
            <a:xfrm>
              <a:off x="8673966" y="4637772"/>
              <a:ext cx="0" cy="1639506"/>
            </a:xfrm>
            <a:prstGeom prst="line">
              <a:avLst/>
            </a:prstGeom>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907D48A8-E5D9-B7BC-012A-94A15CB6CB20}"/>
                </a:ext>
              </a:extLst>
            </p:cNvPr>
            <p:cNvSpPr txBox="1"/>
            <p:nvPr/>
          </p:nvSpPr>
          <p:spPr>
            <a:xfrm>
              <a:off x="7916779" y="5176125"/>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P9</a:t>
              </a:r>
              <a:endParaRPr lang="en-GB" b="1" dirty="0">
                <a:ln w="15875">
                  <a:solidFill>
                    <a:schemeClr val="bg1">
                      <a:lumMod val="95000"/>
                    </a:schemeClr>
                  </a:solidFill>
                </a:ln>
              </a:endParaRPr>
            </a:p>
          </p:txBody>
        </p:sp>
      </p:grpSp>
      <p:sp>
        <p:nvSpPr>
          <p:cNvPr id="316" name="TextBox 315">
            <a:extLst>
              <a:ext uri="{FF2B5EF4-FFF2-40B4-BE49-F238E27FC236}">
                <a16:creationId xmlns:a16="http://schemas.microsoft.com/office/drawing/2014/main" id="{27272395-3EBA-5DB8-1888-7E9FFE0F2BA5}"/>
              </a:ext>
            </a:extLst>
          </p:cNvPr>
          <p:cNvSpPr txBox="1"/>
          <p:nvPr/>
        </p:nvSpPr>
        <p:spPr>
          <a:xfrm>
            <a:off x="8898557" y="5195376"/>
            <a:ext cx="64008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P10</a:t>
            </a:r>
            <a:endParaRPr lang="en-GB" b="1" dirty="0">
              <a:ln w="15875">
                <a:solidFill>
                  <a:schemeClr val="bg1">
                    <a:lumMod val="95000"/>
                  </a:schemeClr>
                </a:solidFill>
              </a:ln>
            </a:endParaRPr>
          </a:p>
        </p:txBody>
      </p:sp>
      <p:grpSp>
        <p:nvGrpSpPr>
          <p:cNvPr id="364" name="Group 363">
            <a:extLst>
              <a:ext uri="{FF2B5EF4-FFF2-40B4-BE49-F238E27FC236}">
                <a16:creationId xmlns:a16="http://schemas.microsoft.com/office/drawing/2014/main" id="{0AD41C33-69AF-0583-4AA8-650B25D94A34}"/>
              </a:ext>
            </a:extLst>
          </p:cNvPr>
          <p:cNvGrpSpPr/>
          <p:nvPr/>
        </p:nvGrpSpPr>
        <p:grpSpPr>
          <a:xfrm>
            <a:off x="2629811" y="5740899"/>
            <a:ext cx="1890372" cy="1117101"/>
            <a:chOff x="2629811" y="5740899"/>
            <a:chExt cx="1890372" cy="1117101"/>
          </a:xfrm>
        </p:grpSpPr>
        <p:cxnSp>
          <p:nvCxnSpPr>
            <p:cNvPr id="196" name="Straight Connector 195">
              <a:extLst>
                <a:ext uri="{FF2B5EF4-FFF2-40B4-BE49-F238E27FC236}">
                  <a16:creationId xmlns:a16="http://schemas.microsoft.com/office/drawing/2014/main" id="{576BE3D7-1D0D-CB61-B874-38CDF7196277}"/>
                </a:ext>
              </a:extLst>
            </p:cNvPr>
            <p:cNvCxnSpPr>
              <a:cxnSpLocks/>
            </p:cNvCxnSpPr>
            <p:nvPr/>
          </p:nvCxnSpPr>
          <p:spPr>
            <a:xfrm>
              <a:off x="3558139" y="5958038"/>
              <a:ext cx="0" cy="362553"/>
            </a:xfrm>
            <a:prstGeom prst="line">
              <a:avLst/>
            </a:prstGeom>
          </p:spPr>
          <p:style>
            <a:lnRef idx="2">
              <a:schemeClr val="accent1"/>
            </a:lnRef>
            <a:fillRef idx="0">
              <a:schemeClr val="accent1"/>
            </a:fillRef>
            <a:effectRef idx="1">
              <a:schemeClr val="accent1"/>
            </a:effectRef>
            <a:fontRef idx="minor">
              <a:schemeClr val="tx1"/>
            </a:fontRef>
          </p:style>
        </p:cxnSp>
        <p:sp>
          <p:nvSpPr>
            <p:cNvPr id="297" name="Rectangle 296">
              <a:extLst>
                <a:ext uri="{FF2B5EF4-FFF2-40B4-BE49-F238E27FC236}">
                  <a16:creationId xmlns:a16="http://schemas.microsoft.com/office/drawing/2014/main" id="{AB88A942-70F8-ACB3-7A23-A7479E41EA0A}"/>
                </a:ext>
              </a:extLst>
            </p:cNvPr>
            <p:cNvSpPr/>
            <p:nvPr/>
          </p:nvSpPr>
          <p:spPr>
            <a:xfrm>
              <a:off x="2629811" y="5980722"/>
              <a:ext cx="851967" cy="479646"/>
            </a:xfrm>
            <a:prstGeom prst="rect">
              <a:avLst/>
            </a:prstGeom>
            <a:solidFill>
              <a:schemeClr val="accent3">
                <a:lumMod val="60000"/>
                <a:lumOff val="40000"/>
              </a:schemeClr>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19</a:t>
              </a:r>
            </a:p>
          </p:txBody>
        </p:sp>
        <p:cxnSp>
          <p:nvCxnSpPr>
            <p:cNvPr id="298" name="Straight Arrow Connector 297">
              <a:extLst>
                <a:ext uri="{FF2B5EF4-FFF2-40B4-BE49-F238E27FC236}">
                  <a16:creationId xmlns:a16="http://schemas.microsoft.com/office/drawing/2014/main" id="{D14E3B8D-9173-8B72-F3DB-1A2D99179CDB}"/>
                </a:ext>
              </a:extLst>
            </p:cNvPr>
            <p:cNvCxnSpPr>
              <a:cxnSpLocks/>
              <a:stCxn id="231" idx="2"/>
              <a:endCxn id="297" idx="0"/>
            </p:cNvCxnSpPr>
            <p:nvPr/>
          </p:nvCxnSpPr>
          <p:spPr>
            <a:xfrm flipH="1">
              <a:off x="3055795" y="5740899"/>
              <a:ext cx="1023852" cy="23982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B4335690-0F9D-A01F-9915-3EB61E7ECC78}"/>
                </a:ext>
              </a:extLst>
            </p:cNvPr>
            <p:cNvSpPr txBox="1"/>
            <p:nvPr/>
          </p:nvSpPr>
          <p:spPr>
            <a:xfrm>
              <a:off x="2768867" y="6457890"/>
              <a:ext cx="548640" cy="400110"/>
            </a:xfrm>
            <a:prstGeom prst="rect">
              <a:avLst/>
            </a:prstGeom>
            <a:solidFill>
              <a:schemeClr val="accent1">
                <a:lumMod val="40000"/>
                <a:lumOff val="60000"/>
              </a:schemeClr>
            </a:solidFill>
          </p:spPr>
          <p:txBody>
            <a:bodyPr wrap="square" rtlCol="0">
              <a:spAutoFit/>
            </a:bodyPr>
            <a:lstStyle/>
            <a:p>
              <a:r>
                <a:rPr lang="en-GB" sz="2000" b="1" dirty="0">
                  <a:ln w="15875">
                    <a:solidFill>
                      <a:schemeClr val="bg1">
                        <a:lumMod val="95000"/>
                      </a:schemeClr>
                    </a:solidFill>
                  </a:ln>
                </a:rPr>
                <a:t>P6</a:t>
              </a:r>
              <a:endParaRPr lang="en-GB" b="1" dirty="0">
                <a:ln w="15875">
                  <a:solidFill>
                    <a:schemeClr val="bg1">
                      <a:lumMod val="95000"/>
                    </a:schemeClr>
                  </a:solidFill>
                </a:ln>
              </a:endParaRPr>
            </a:p>
          </p:txBody>
        </p:sp>
        <p:sp>
          <p:nvSpPr>
            <p:cNvPr id="354" name="Rectangle 353">
              <a:extLst>
                <a:ext uri="{FF2B5EF4-FFF2-40B4-BE49-F238E27FC236}">
                  <a16:creationId xmlns:a16="http://schemas.microsoft.com/office/drawing/2014/main" id="{AF752B3C-8210-9D7F-6FCA-771A15EA209A}"/>
                </a:ext>
              </a:extLst>
            </p:cNvPr>
            <p:cNvSpPr/>
            <p:nvPr/>
          </p:nvSpPr>
          <p:spPr>
            <a:xfrm>
              <a:off x="3668216" y="5948277"/>
              <a:ext cx="851967" cy="479646"/>
            </a:xfrm>
            <a:prstGeom prst="rect">
              <a:avLst/>
            </a:prstGeom>
            <a:solidFill>
              <a:schemeClr val="tx1"/>
            </a:solidFill>
            <a:ln cap="rnd"/>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FFFF00"/>
                  </a:solidFill>
                </a:rPr>
                <a:t>21</a:t>
              </a:r>
            </a:p>
          </p:txBody>
        </p:sp>
        <p:cxnSp>
          <p:nvCxnSpPr>
            <p:cNvPr id="359" name="Straight Arrow Connector 358">
              <a:extLst>
                <a:ext uri="{FF2B5EF4-FFF2-40B4-BE49-F238E27FC236}">
                  <a16:creationId xmlns:a16="http://schemas.microsoft.com/office/drawing/2014/main" id="{A258BDB7-B993-9BC6-E6FC-7526066A0071}"/>
                </a:ext>
              </a:extLst>
            </p:cNvPr>
            <p:cNvCxnSpPr>
              <a:cxnSpLocks/>
              <a:stCxn id="232" idx="2"/>
              <a:endCxn id="354" idx="0"/>
            </p:cNvCxnSpPr>
            <p:nvPr/>
          </p:nvCxnSpPr>
          <p:spPr>
            <a:xfrm>
              <a:off x="3037232" y="5803574"/>
              <a:ext cx="1056968" cy="144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8" name="Group 367">
            <a:extLst>
              <a:ext uri="{FF2B5EF4-FFF2-40B4-BE49-F238E27FC236}">
                <a16:creationId xmlns:a16="http://schemas.microsoft.com/office/drawing/2014/main" id="{B531E9E8-C51C-2CE8-46A0-0064A548196F}"/>
              </a:ext>
            </a:extLst>
          </p:cNvPr>
          <p:cNvGrpSpPr/>
          <p:nvPr/>
        </p:nvGrpSpPr>
        <p:grpSpPr>
          <a:xfrm>
            <a:off x="4595966" y="410496"/>
            <a:ext cx="5610207" cy="885726"/>
            <a:chOff x="4595966" y="410496"/>
            <a:chExt cx="5610207" cy="1302682"/>
          </a:xfrm>
        </p:grpSpPr>
        <p:sp>
          <p:nvSpPr>
            <p:cNvPr id="365" name="TextBox 364">
              <a:extLst>
                <a:ext uri="{FF2B5EF4-FFF2-40B4-BE49-F238E27FC236}">
                  <a16:creationId xmlns:a16="http://schemas.microsoft.com/office/drawing/2014/main" id="{EDFFB4FD-7363-CC0C-E775-7829CF796AEA}"/>
                </a:ext>
              </a:extLst>
            </p:cNvPr>
            <p:cNvSpPr txBox="1"/>
            <p:nvPr/>
          </p:nvSpPr>
          <p:spPr>
            <a:xfrm>
              <a:off x="4595966" y="410496"/>
              <a:ext cx="4670323" cy="646331"/>
            </a:xfrm>
            <a:prstGeom prst="rect">
              <a:avLst/>
            </a:prstGeom>
            <a:solidFill>
              <a:schemeClr val="bg1"/>
            </a:solidFill>
          </p:spPr>
          <p:txBody>
            <a:bodyPr wrap="square" rtlCol="0">
              <a:spAutoFit/>
            </a:bodyPr>
            <a:lstStyle/>
            <a:p>
              <a:r>
                <a:rPr lang="en-GB" dirty="0"/>
                <a:t>A “pivot” is chosen and everything larger than it is moved to the right of it</a:t>
              </a:r>
            </a:p>
          </p:txBody>
        </p:sp>
        <p:cxnSp>
          <p:nvCxnSpPr>
            <p:cNvPr id="367" name="Straight Arrow Connector 366">
              <a:extLst>
                <a:ext uri="{FF2B5EF4-FFF2-40B4-BE49-F238E27FC236}">
                  <a16:creationId xmlns:a16="http://schemas.microsoft.com/office/drawing/2014/main" id="{E97B196D-183D-B5A3-32BC-442A1FD410F6}"/>
                </a:ext>
              </a:extLst>
            </p:cNvPr>
            <p:cNvCxnSpPr>
              <a:cxnSpLocks/>
              <a:stCxn id="365" idx="3"/>
              <a:endCxn id="18" idx="0"/>
            </p:cNvCxnSpPr>
            <p:nvPr/>
          </p:nvCxnSpPr>
          <p:spPr>
            <a:xfrm>
              <a:off x="9266289" y="733663"/>
              <a:ext cx="939884" cy="979515"/>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5" name="Group 374">
            <a:extLst>
              <a:ext uri="{FF2B5EF4-FFF2-40B4-BE49-F238E27FC236}">
                <a16:creationId xmlns:a16="http://schemas.microsoft.com/office/drawing/2014/main" id="{6810D5F9-1C7B-C5A2-BAC7-41426A1C60D3}"/>
              </a:ext>
            </a:extLst>
          </p:cNvPr>
          <p:cNvGrpSpPr/>
          <p:nvPr/>
        </p:nvGrpSpPr>
        <p:grpSpPr>
          <a:xfrm>
            <a:off x="5608836" y="3643823"/>
            <a:ext cx="2998839" cy="3214177"/>
            <a:chOff x="4433882" y="-2823677"/>
            <a:chExt cx="2998839" cy="4727251"/>
          </a:xfrm>
        </p:grpSpPr>
        <p:sp>
          <p:nvSpPr>
            <p:cNvPr id="376" name="TextBox 375">
              <a:extLst>
                <a:ext uri="{FF2B5EF4-FFF2-40B4-BE49-F238E27FC236}">
                  <a16:creationId xmlns:a16="http://schemas.microsoft.com/office/drawing/2014/main" id="{C9E6E139-303B-607E-F188-2727D55DC67A}"/>
                </a:ext>
              </a:extLst>
            </p:cNvPr>
            <p:cNvSpPr txBox="1"/>
            <p:nvPr/>
          </p:nvSpPr>
          <p:spPr>
            <a:xfrm>
              <a:off x="4433882" y="138190"/>
              <a:ext cx="2998839" cy="1765384"/>
            </a:xfrm>
            <a:prstGeom prst="rect">
              <a:avLst/>
            </a:prstGeom>
            <a:solidFill>
              <a:schemeClr val="bg1"/>
            </a:solidFill>
          </p:spPr>
          <p:txBody>
            <a:bodyPr wrap="square" rtlCol="0">
              <a:spAutoFit/>
            </a:bodyPr>
            <a:lstStyle/>
            <a:p>
              <a:r>
                <a:rPr lang="en-GB" dirty="0"/>
                <a:t>The pivot is locked in place. It’s in the right position, and has split the array into one/two sub-arrays</a:t>
              </a:r>
            </a:p>
          </p:txBody>
        </p:sp>
        <p:cxnSp>
          <p:nvCxnSpPr>
            <p:cNvPr id="377" name="Straight Arrow Connector 376">
              <a:extLst>
                <a:ext uri="{FF2B5EF4-FFF2-40B4-BE49-F238E27FC236}">
                  <a16:creationId xmlns:a16="http://schemas.microsoft.com/office/drawing/2014/main" id="{7A229E53-5F37-F29F-C082-6AD716E6B79D}"/>
                </a:ext>
              </a:extLst>
            </p:cNvPr>
            <p:cNvCxnSpPr>
              <a:cxnSpLocks/>
              <a:stCxn id="376" idx="0"/>
              <a:endCxn id="260" idx="2"/>
            </p:cNvCxnSpPr>
            <p:nvPr/>
          </p:nvCxnSpPr>
          <p:spPr>
            <a:xfrm flipV="1">
              <a:off x="5933302" y="-2823677"/>
              <a:ext cx="0" cy="2961867"/>
            </a:xfrm>
            <a:prstGeom prst="straightConnector1">
              <a:avLst/>
            </a:prstGeom>
            <a:ln w="635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7" name="Group 386">
            <a:extLst>
              <a:ext uri="{FF2B5EF4-FFF2-40B4-BE49-F238E27FC236}">
                <a16:creationId xmlns:a16="http://schemas.microsoft.com/office/drawing/2014/main" id="{03801D25-C8B3-73A9-0174-5748207B7984}"/>
              </a:ext>
            </a:extLst>
          </p:cNvPr>
          <p:cNvGrpSpPr/>
          <p:nvPr/>
        </p:nvGrpSpPr>
        <p:grpSpPr>
          <a:xfrm>
            <a:off x="914400" y="3396113"/>
            <a:ext cx="9758413" cy="903264"/>
            <a:chOff x="914400" y="3396113"/>
            <a:chExt cx="9758413" cy="903264"/>
          </a:xfrm>
        </p:grpSpPr>
        <p:sp>
          <p:nvSpPr>
            <p:cNvPr id="383" name="TextBox 382">
              <a:extLst>
                <a:ext uri="{FF2B5EF4-FFF2-40B4-BE49-F238E27FC236}">
                  <a16:creationId xmlns:a16="http://schemas.microsoft.com/office/drawing/2014/main" id="{32942A9C-DA38-F450-62D2-018F9A46A694}"/>
                </a:ext>
              </a:extLst>
            </p:cNvPr>
            <p:cNvSpPr txBox="1"/>
            <p:nvPr/>
          </p:nvSpPr>
          <p:spPr>
            <a:xfrm>
              <a:off x="1137852" y="3653046"/>
              <a:ext cx="5220929" cy="646331"/>
            </a:xfrm>
            <a:prstGeom prst="rect">
              <a:avLst/>
            </a:prstGeom>
            <a:solidFill>
              <a:schemeClr val="bg1"/>
            </a:solidFill>
          </p:spPr>
          <p:txBody>
            <a:bodyPr wrap="square" rtlCol="0">
              <a:spAutoFit/>
            </a:bodyPr>
            <a:lstStyle/>
            <a:p>
              <a:r>
                <a:rPr lang="en-GB" dirty="0"/>
                <a:t>The algorithm  is recursively applied to the two sub-arrays </a:t>
              </a:r>
            </a:p>
          </p:txBody>
        </p:sp>
        <p:sp>
          <p:nvSpPr>
            <p:cNvPr id="385" name="Arrow: Left-Right 384">
              <a:extLst>
                <a:ext uri="{FF2B5EF4-FFF2-40B4-BE49-F238E27FC236}">
                  <a16:creationId xmlns:a16="http://schemas.microsoft.com/office/drawing/2014/main" id="{83DD1679-D3B0-64B6-55E1-E247CDA89845}"/>
                </a:ext>
              </a:extLst>
            </p:cNvPr>
            <p:cNvSpPr/>
            <p:nvPr/>
          </p:nvSpPr>
          <p:spPr>
            <a:xfrm>
              <a:off x="914400" y="3397718"/>
              <a:ext cx="5438274" cy="173255"/>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Arrow: Left-Right 385">
              <a:extLst>
                <a:ext uri="{FF2B5EF4-FFF2-40B4-BE49-F238E27FC236}">
                  <a16:creationId xmlns:a16="http://schemas.microsoft.com/office/drawing/2014/main" id="{736B7069-4BEA-B326-2BDB-C6DB7D0AC3D0}"/>
                </a:ext>
              </a:extLst>
            </p:cNvPr>
            <p:cNvSpPr/>
            <p:nvPr/>
          </p:nvSpPr>
          <p:spPr>
            <a:xfrm>
              <a:off x="7748337" y="3396113"/>
              <a:ext cx="2924476" cy="174860"/>
            </a:xfrm>
            <a:prstGeom prst="lef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7"/>
                                        </p:tgtEl>
                                      </p:cBhvr>
                                    </p:animEffect>
                                    <p:set>
                                      <p:cBhvr>
                                        <p:cTn id="15" dur="1" fill="hold">
                                          <p:stCondLst>
                                            <p:cond delay="499"/>
                                          </p:stCondLst>
                                        </p:cTn>
                                        <p:tgtEl>
                                          <p:spTgt spid="38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87"/>
                                        </p:tgtEl>
                                      </p:cBhvr>
                                    </p:animEffect>
                                    <p:set>
                                      <p:cBhvr>
                                        <p:cTn id="25" dur="1" fill="hold">
                                          <p:stCondLst>
                                            <p:cond delay="499"/>
                                          </p:stCondLst>
                                        </p:cTn>
                                        <p:tgtEl>
                                          <p:spTgt spid="3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3"/>
                                        </p:tgtEl>
                                        <p:attrNameLst>
                                          <p:attrName>style.visibility</p:attrName>
                                        </p:attrNameLst>
                                      </p:cBhvr>
                                      <p:to>
                                        <p:strVal val="visible"/>
                                      </p:to>
                                    </p:set>
                                    <p:animEffect transition="in" filter="fade">
                                      <p:cBhvr>
                                        <p:cTn id="40" dur="500"/>
                                        <p:tgtEl>
                                          <p:spTgt spid="3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500"/>
                                        <p:tgtEl>
                                          <p:spTgt spid="3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animEffect transition="in" filter="fade">
                                      <p:cBhvr>
                                        <p:cTn id="55" dur="500"/>
                                        <p:tgtEl>
                                          <p:spTgt spid="3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1"/>
                                        </p:tgtEl>
                                        <p:attrNameLst>
                                          <p:attrName>style.visibility</p:attrName>
                                        </p:attrNameLst>
                                      </p:cBhvr>
                                      <p:to>
                                        <p:strVal val="visible"/>
                                      </p:to>
                                    </p:set>
                                    <p:animEffect transition="in" filter="fade">
                                      <p:cBhvr>
                                        <p:cTn id="60" dur="500"/>
                                        <p:tgtEl>
                                          <p:spTgt spid="34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a:xfrm>
            <a:off x="838200" y="365125"/>
            <a:ext cx="3962400" cy="1325563"/>
          </a:xfrm>
        </p:spPr>
        <p:txBody>
          <a:bodyPr/>
          <a:lstStyle/>
          <a:p>
            <a:r>
              <a:rPr lang="en-GB" dirty="0"/>
              <a:t>Quick Sort</a:t>
            </a:r>
          </a:p>
        </p:txBody>
      </p:sp>
      <p:sp>
        <p:nvSpPr>
          <p:cNvPr id="10" name="TextBox 9">
            <a:extLst>
              <a:ext uri="{FF2B5EF4-FFF2-40B4-BE49-F238E27FC236}">
                <a16:creationId xmlns:a16="http://schemas.microsoft.com/office/drawing/2014/main" id="{1B8F054D-F63E-4B6A-A037-1A3ECA2D6860}"/>
              </a:ext>
            </a:extLst>
          </p:cNvPr>
          <p:cNvSpPr txBox="1"/>
          <p:nvPr/>
        </p:nvSpPr>
        <p:spPr>
          <a:xfrm>
            <a:off x="390525" y="4400550"/>
            <a:ext cx="6029325" cy="1754326"/>
          </a:xfrm>
          <a:prstGeom prst="rect">
            <a:avLst/>
          </a:prstGeom>
          <a:noFill/>
        </p:spPr>
        <p:txBody>
          <a:bodyPr wrap="square" rtlCol="0">
            <a:spAutoFit/>
          </a:bodyPr>
          <a:lstStyle/>
          <a:p>
            <a:r>
              <a:rPr lang="en-GB" dirty="0"/>
              <a:t>The classical implement uses recursion. The Quick Sort method starts by picking the pivot element to split the array into two sub-arrays. Then for each sub-array it calls itself recursively. The recursion ends when there are no more non-zero length sub-arrays left.</a:t>
            </a:r>
          </a:p>
          <a:p>
            <a:endParaRPr lang="en-GB" dirty="0"/>
          </a:p>
        </p:txBody>
      </p:sp>
      <p:pic>
        <p:nvPicPr>
          <p:cNvPr id="6" name="Screen Recording 5">
            <a:hlinkClick r:id="" action="ppaction://media"/>
            <a:extLst>
              <a:ext uri="{FF2B5EF4-FFF2-40B4-BE49-F238E27FC236}">
                <a16:creationId xmlns:a16="http://schemas.microsoft.com/office/drawing/2014/main" id="{EEDFB2A7-CDD8-6F3A-6D43-924BCD84E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308" y="1287411"/>
            <a:ext cx="5600700" cy="2552700"/>
          </a:xfrm>
          <a:prstGeom prst="rect">
            <a:avLst/>
          </a:prstGeom>
        </p:spPr>
      </p:pic>
      <p:grpSp>
        <p:nvGrpSpPr>
          <p:cNvPr id="126" name="Group 125">
            <a:extLst>
              <a:ext uri="{FF2B5EF4-FFF2-40B4-BE49-F238E27FC236}">
                <a16:creationId xmlns:a16="http://schemas.microsoft.com/office/drawing/2014/main" id="{E2A8087B-0DFA-EDC2-B265-EE22B42FEA71}"/>
              </a:ext>
            </a:extLst>
          </p:cNvPr>
          <p:cNvGrpSpPr/>
          <p:nvPr/>
        </p:nvGrpSpPr>
        <p:grpSpPr>
          <a:xfrm>
            <a:off x="6525928" y="219776"/>
            <a:ext cx="5598695" cy="6306152"/>
            <a:chOff x="6525928" y="219776"/>
            <a:chExt cx="5598695" cy="6306152"/>
          </a:xfrm>
        </p:grpSpPr>
        <p:sp>
          <p:nvSpPr>
            <p:cNvPr id="12" name="Flowchart: Process 11">
              <a:extLst>
                <a:ext uri="{FF2B5EF4-FFF2-40B4-BE49-F238E27FC236}">
                  <a16:creationId xmlns:a16="http://schemas.microsoft.com/office/drawing/2014/main" id="{EBE21479-455B-D0EE-94D7-F7509CDFA045}"/>
                </a:ext>
              </a:extLst>
            </p:cNvPr>
            <p:cNvSpPr/>
            <p:nvPr/>
          </p:nvSpPr>
          <p:spPr>
            <a:xfrm>
              <a:off x="8767579" y="1405290"/>
              <a:ext cx="1039528" cy="423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pivot</a:t>
              </a:r>
            </a:p>
          </p:txBody>
        </p:sp>
        <p:sp>
          <p:nvSpPr>
            <p:cNvPr id="13" name="Flowchart: Decision 12">
              <a:extLst>
                <a:ext uri="{FF2B5EF4-FFF2-40B4-BE49-F238E27FC236}">
                  <a16:creationId xmlns:a16="http://schemas.microsoft.com/office/drawing/2014/main" id="{C02A2C1D-846E-6965-2FEE-A82BAF91C722}"/>
                </a:ext>
              </a:extLst>
            </p:cNvPr>
            <p:cNvSpPr/>
            <p:nvPr/>
          </p:nvSpPr>
          <p:spPr>
            <a:xfrm>
              <a:off x="8132312" y="2079059"/>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Left subarray?</a:t>
              </a:r>
            </a:p>
          </p:txBody>
        </p:sp>
        <p:sp>
          <p:nvSpPr>
            <p:cNvPr id="14" name="Flowchart: Decision 13">
              <a:extLst>
                <a:ext uri="{FF2B5EF4-FFF2-40B4-BE49-F238E27FC236}">
                  <a16:creationId xmlns:a16="http://schemas.microsoft.com/office/drawing/2014/main" id="{481C87FF-AD4D-0820-BA8F-6EC2D9104B3F}"/>
                </a:ext>
              </a:extLst>
            </p:cNvPr>
            <p:cNvSpPr/>
            <p:nvPr/>
          </p:nvSpPr>
          <p:spPr>
            <a:xfrm>
              <a:off x="8132312" y="3867754"/>
              <a:ext cx="2310063" cy="94327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Right subarray?</a:t>
              </a:r>
            </a:p>
          </p:txBody>
        </p:sp>
        <p:sp>
          <p:nvSpPr>
            <p:cNvPr id="16" name="Flowchart: Connector 15">
              <a:extLst>
                <a:ext uri="{FF2B5EF4-FFF2-40B4-BE49-F238E27FC236}">
                  <a16:creationId xmlns:a16="http://schemas.microsoft.com/office/drawing/2014/main" id="{4F90835C-0334-5408-226F-6A85CEAA7E96}"/>
                </a:ext>
              </a:extLst>
            </p:cNvPr>
            <p:cNvSpPr/>
            <p:nvPr/>
          </p:nvSpPr>
          <p:spPr>
            <a:xfrm>
              <a:off x="9133339" y="866274"/>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67966128-9D67-720E-3C75-33EC3FEE3D16}"/>
                </a:ext>
              </a:extLst>
            </p:cNvPr>
            <p:cNvSpPr/>
            <p:nvPr/>
          </p:nvSpPr>
          <p:spPr>
            <a:xfrm>
              <a:off x="9133339" y="5090160"/>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329BAD1-C078-5E8E-2BD4-BBF0F348AD48}"/>
                </a:ext>
              </a:extLst>
            </p:cNvPr>
            <p:cNvCxnSpPr>
              <a:stCxn id="16" idx="4"/>
              <a:endCxn id="12" idx="0"/>
            </p:cNvCxnSpPr>
            <p:nvPr/>
          </p:nvCxnSpPr>
          <p:spPr>
            <a:xfrm>
              <a:off x="9287343" y="1174282"/>
              <a:ext cx="0" cy="231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0063F37-5EA2-7518-FE24-5188EC8303E7}"/>
                </a:ext>
              </a:extLst>
            </p:cNvPr>
            <p:cNvCxnSpPr>
              <a:cxnSpLocks/>
              <a:stCxn id="12" idx="2"/>
              <a:endCxn id="13" idx="0"/>
            </p:cNvCxnSpPr>
            <p:nvPr/>
          </p:nvCxnSpPr>
          <p:spPr>
            <a:xfrm>
              <a:off x="9287343" y="1828801"/>
              <a:ext cx="1" cy="250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ACAF1D-689E-F1C2-8290-2776D83E71A8}"/>
                </a:ext>
              </a:extLst>
            </p:cNvPr>
            <p:cNvCxnSpPr>
              <a:cxnSpLocks/>
              <a:stCxn id="13" idx="2"/>
              <a:endCxn id="34" idx="0"/>
            </p:cNvCxnSpPr>
            <p:nvPr/>
          </p:nvCxnSpPr>
          <p:spPr>
            <a:xfrm flipH="1">
              <a:off x="9287343" y="3022333"/>
              <a:ext cx="1" cy="22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02452E-D6D0-044F-84ED-E22D5C919ECC}"/>
                </a:ext>
              </a:extLst>
            </p:cNvPr>
            <p:cNvCxnSpPr>
              <a:cxnSpLocks/>
              <a:stCxn id="14" idx="2"/>
              <a:endCxn id="17" idx="0"/>
            </p:cNvCxnSpPr>
            <p:nvPr/>
          </p:nvCxnSpPr>
          <p:spPr>
            <a:xfrm flipH="1">
              <a:off x="9287343" y="4811028"/>
              <a:ext cx="1" cy="279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Connector 33">
              <a:extLst>
                <a:ext uri="{FF2B5EF4-FFF2-40B4-BE49-F238E27FC236}">
                  <a16:creationId xmlns:a16="http://schemas.microsoft.com/office/drawing/2014/main" id="{A319A1D5-F3A6-B7C0-3F09-62B9680BD26D}"/>
                </a:ext>
              </a:extLst>
            </p:cNvPr>
            <p:cNvSpPr/>
            <p:nvPr/>
          </p:nvSpPr>
          <p:spPr>
            <a:xfrm>
              <a:off x="9133339" y="3250131"/>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C51587FE-351A-45DD-7AF2-7B14F0156B8D}"/>
                </a:ext>
              </a:extLst>
            </p:cNvPr>
            <p:cNvCxnSpPr>
              <a:cxnSpLocks/>
              <a:stCxn id="34" idx="4"/>
              <a:endCxn id="14" idx="0"/>
            </p:cNvCxnSpPr>
            <p:nvPr/>
          </p:nvCxnSpPr>
          <p:spPr>
            <a:xfrm>
              <a:off x="9287343" y="3558139"/>
              <a:ext cx="1" cy="309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53CCDE75-1C40-93AC-DA82-728DEDC625C4}"/>
                </a:ext>
              </a:extLst>
            </p:cNvPr>
            <p:cNvCxnSpPr>
              <a:cxnSpLocks/>
              <a:stCxn id="13" idx="1"/>
              <a:endCxn id="16" idx="2"/>
            </p:cNvCxnSpPr>
            <p:nvPr/>
          </p:nvCxnSpPr>
          <p:spPr>
            <a:xfrm rot="10800000" flipH="1">
              <a:off x="8132311" y="1020278"/>
              <a:ext cx="1001027" cy="1530418"/>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FF26AE07-C585-6B48-D797-E682300E4A4E}"/>
                </a:ext>
              </a:extLst>
            </p:cNvPr>
            <p:cNvCxnSpPr>
              <a:cxnSpLocks/>
              <a:stCxn id="93" idx="2"/>
              <a:endCxn id="34" idx="2"/>
            </p:cNvCxnSpPr>
            <p:nvPr/>
          </p:nvCxnSpPr>
          <p:spPr>
            <a:xfrm rot="10800000">
              <a:off x="9133339" y="3404136"/>
              <a:ext cx="12700" cy="2435191"/>
            </a:xfrm>
            <a:prstGeom prst="bentConnector3">
              <a:avLst>
                <a:gd name="adj1" fmla="val 99852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8FAE0CA0-D57B-877C-9F40-46AAEF399170}"/>
                </a:ext>
              </a:extLst>
            </p:cNvPr>
            <p:cNvCxnSpPr>
              <a:cxnSpLocks/>
              <a:stCxn id="93" idx="6"/>
              <a:endCxn id="17" idx="6"/>
            </p:cNvCxnSpPr>
            <p:nvPr/>
          </p:nvCxnSpPr>
          <p:spPr>
            <a:xfrm flipV="1">
              <a:off x="9441347" y="5244164"/>
              <a:ext cx="12700" cy="595162"/>
            </a:xfrm>
            <a:prstGeom prst="bentConnector3">
              <a:avLst>
                <a:gd name="adj1" fmla="val 106673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2E5948-98AA-ABC3-2D11-5E9D0310826C}"/>
                </a:ext>
              </a:extLst>
            </p:cNvPr>
            <p:cNvCxnSpPr>
              <a:cxnSpLocks/>
              <a:stCxn id="14" idx="3"/>
              <a:endCxn id="16" idx="6"/>
            </p:cNvCxnSpPr>
            <p:nvPr/>
          </p:nvCxnSpPr>
          <p:spPr>
            <a:xfrm flipH="1" flipV="1">
              <a:off x="9441347" y="1020278"/>
              <a:ext cx="1001028" cy="3319113"/>
            </a:xfrm>
            <a:prstGeom prst="bentConnector3">
              <a:avLst>
                <a:gd name="adj1" fmla="val -22837"/>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Flowchart: Connector 92">
              <a:extLst>
                <a:ext uri="{FF2B5EF4-FFF2-40B4-BE49-F238E27FC236}">
                  <a16:creationId xmlns:a16="http://schemas.microsoft.com/office/drawing/2014/main" id="{B24FCB16-B3F3-907A-5BDE-B24454AA2ECE}"/>
                </a:ext>
              </a:extLst>
            </p:cNvPr>
            <p:cNvSpPr/>
            <p:nvPr/>
          </p:nvSpPr>
          <p:spPr>
            <a:xfrm>
              <a:off x="9133339" y="5685322"/>
              <a:ext cx="308008" cy="3080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FF72620A-AD44-A772-7CD1-30C52E7BDACB}"/>
                </a:ext>
              </a:extLst>
            </p:cNvPr>
            <p:cNvCxnSpPr>
              <a:cxnSpLocks/>
              <a:stCxn id="17" idx="4"/>
              <a:endCxn id="93" idx="0"/>
            </p:cNvCxnSpPr>
            <p:nvPr/>
          </p:nvCxnSpPr>
          <p:spPr>
            <a:xfrm>
              <a:off x="9287343" y="5398168"/>
              <a:ext cx="0"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9E52676-4A39-44C2-70A2-A4AA3816A4C9}"/>
                </a:ext>
              </a:extLst>
            </p:cNvPr>
            <p:cNvCxnSpPr>
              <a:cxnSpLocks/>
              <a:stCxn id="111" idx="2"/>
              <a:endCxn id="16" idx="0"/>
            </p:cNvCxnSpPr>
            <p:nvPr/>
          </p:nvCxnSpPr>
          <p:spPr>
            <a:xfrm flipH="1">
              <a:off x="9287343" y="519764"/>
              <a:ext cx="1" cy="346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85F7962-1BA2-0999-FA08-E55BB4D00951}"/>
                </a:ext>
              </a:extLst>
            </p:cNvPr>
            <p:cNvCxnSpPr>
              <a:cxnSpLocks/>
              <a:stCxn id="93" idx="4"/>
              <a:endCxn id="109" idx="0"/>
            </p:cNvCxnSpPr>
            <p:nvPr/>
          </p:nvCxnSpPr>
          <p:spPr>
            <a:xfrm>
              <a:off x="9287343" y="5993330"/>
              <a:ext cx="1" cy="31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Flowchart: Terminator 108">
              <a:extLst>
                <a:ext uri="{FF2B5EF4-FFF2-40B4-BE49-F238E27FC236}">
                  <a16:creationId xmlns:a16="http://schemas.microsoft.com/office/drawing/2014/main" id="{8D7E1DD4-56E0-7ABE-A165-9B527889599E}"/>
                </a:ext>
              </a:extLst>
            </p:cNvPr>
            <p:cNvSpPr/>
            <p:nvPr/>
          </p:nvSpPr>
          <p:spPr>
            <a:xfrm>
              <a:off x="8652076" y="6304547"/>
              <a:ext cx="1270535" cy="2213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lowchart: Terminator 110">
              <a:extLst>
                <a:ext uri="{FF2B5EF4-FFF2-40B4-BE49-F238E27FC236}">
                  <a16:creationId xmlns:a16="http://schemas.microsoft.com/office/drawing/2014/main" id="{B5D8C3C2-44B6-75F5-66A0-E80A5092313C}"/>
                </a:ext>
              </a:extLst>
            </p:cNvPr>
            <p:cNvSpPr/>
            <p:nvPr/>
          </p:nvSpPr>
          <p:spPr>
            <a:xfrm>
              <a:off x="8547000" y="219776"/>
              <a:ext cx="1480687" cy="29998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QuickSort</a:t>
              </a:r>
              <a:endParaRPr lang="en-GB" dirty="0"/>
            </a:p>
          </p:txBody>
        </p:sp>
        <p:sp>
          <p:nvSpPr>
            <p:cNvPr id="116" name="TextBox 115">
              <a:extLst>
                <a:ext uri="{FF2B5EF4-FFF2-40B4-BE49-F238E27FC236}">
                  <a16:creationId xmlns:a16="http://schemas.microsoft.com/office/drawing/2014/main" id="{717AC4CE-277A-FC08-A5BA-92C34D1CF499}"/>
                </a:ext>
              </a:extLst>
            </p:cNvPr>
            <p:cNvSpPr txBox="1"/>
            <p:nvPr/>
          </p:nvSpPr>
          <p:spPr>
            <a:xfrm>
              <a:off x="7815714" y="2492943"/>
              <a:ext cx="567890" cy="369332"/>
            </a:xfrm>
            <a:prstGeom prst="rect">
              <a:avLst/>
            </a:prstGeom>
            <a:noFill/>
          </p:spPr>
          <p:txBody>
            <a:bodyPr wrap="square" rtlCol="0">
              <a:spAutoFit/>
            </a:bodyPr>
            <a:lstStyle/>
            <a:p>
              <a:r>
                <a:rPr lang="en-GB" dirty="0"/>
                <a:t>Yes</a:t>
              </a:r>
            </a:p>
          </p:txBody>
        </p:sp>
        <p:sp>
          <p:nvSpPr>
            <p:cNvPr id="117" name="TextBox 116">
              <a:extLst>
                <a:ext uri="{FF2B5EF4-FFF2-40B4-BE49-F238E27FC236}">
                  <a16:creationId xmlns:a16="http://schemas.microsoft.com/office/drawing/2014/main" id="{425B1886-7790-965C-5BFF-2BD5A4EBCCF1}"/>
                </a:ext>
              </a:extLst>
            </p:cNvPr>
            <p:cNvSpPr txBox="1"/>
            <p:nvPr/>
          </p:nvSpPr>
          <p:spPr>
            <a:xfrm>
              <a:off x="10384055" y="4310513"/>
              <a:ext cx="627246" cy="369332"/>
            </a:xfrm>
            <a:prstGeom prst="rect">
              <a:avLst/>
            </a:prstGeom>
            <a:noFill/>
          </p:spPr>
          <p:txBody>
            <a:bodyPr wrap="square" rtlCol="0">
              <a:spAutoFit/>
            </a:bodyPr>
            <a:lstStyle/>
            <a:p>
              <a:r>
                <a:rPr lang="en-GB" dirty="0"/>
                <a:t>Yes</a:t>
              </a:r>
            </a:p>
          </p:txBody>
        </p:sp>
        <p:sp>
          <p:nvSpPr>
            <p:cNvPr id="118" name="TextBox 117">
              <a:extLst>
                <a:ext uri="{FF2B5EF4-FFF2-40B4-BE49-F238E27FC236}">
                  <a16:creationId xmlns:a16="http://schemas.microsoft.com/office/drawing/2014/main" id="{5DB1E952-11C5-3342-4FD6-5BCF21238AC1}"/>
                </a:ext>
              </a:extLst>
            </p:cNvPr>
            <p:cNvSpPr txBox="1"/>
            <p:nvPr/>
          </p:nvSpPr>
          <p:spPr>
            <a:xfrm>
              <a:off x="9259505" y="2943726"/>
              <a:ext cx="518160" cy="369332"/>
            </a:xfrm>
            <a:prstGeom prst="rect">
              <a:avLst/>
            </a:prstGeom>
            <a:noFill/>
          </p:spPr>
          <p:txBody>
            <a:bodyPr wrap="square" rtlCol="0">
              <a:spAutoFit/>
            </a:bodyPr>
            <a:lstStyle/>
            <a:p>
              <a:r>
                <a:rPr lang="en-GB" dirty="0"/>
                <a:t>No</a:t>
              </a:r>
            </a:p>
          </p:txBody>
        </p:sp>
        <p:sp>
          <p:nvSpPr>
            <p:cNvPr id="119" name="TextBox 118">
              <a:extLst>
                <a:ext uri="{FF2B5EF4-FFF2-40B4-BE49-F238E27FC236}">
                  <a16:creationId xmlns:a16="http://schemas.microsoft.com/office/drawing/2014/main" id="{95C42737-30A2-7EEF-77C1-3CA53236F51E}"/>
                </a:ext>
              </a:extLst>
            </p:cNvPr>
            <p:cNvSpPr txBox="1"/>
            <p:nvPr/>
          </p:nvSpPr>
          <p:spPr>
            <a:xfrm>
              <a:off x="9267526" y="4751672"/>
              <a:ext cx="518160" cy="369332"/>
            </a:xfrm>
            <a:prstGeom prst="rect">
              <a:avLst/>
            </a:prstGeom>
            <a:noFill/>
          </p:spPr>
          <p:txBody>
            <a:bodyPr wrap="square" rtlCol="0">
              <a:spAutoFit/>
            </a:bodyPr>
            <a:lstStyle/>
            <a:p>
              <a:r>
                <a:rPr lang="en-GB" dirty="0"/>
                <a:t>No</a:t>
              </a:r>
            </a:p>
          </p:txBody>
        </p:sp>
        <p:sp>
          <p:nvSpPr>
            <p:cNvPr id="120" name="TextBox 119">
              <a:extLst>
                <a:ext uri="{FF2B5EF4-FFF2-40B4-BE49-F238E27FC236}">
                  <a16:creationId xmlns:a16="http://schemas.microsoft.com/office/drawing/2014/main" id="{CC1FF289-C9DA-F148-9518-AD2F9CD70A9D}"/>
                </a:ext>
              </a:extLst>
            </p:cNvPr>
            <p:cNvSpPr txBox="1"/>
            <p:nvPr/>
          </p:nvSpPr>
          <p:spPr>
            <a:xfrm>
              <a:off x="6525928" y="1771048"/>
              <a:ext cx="1491916" cy="369332"/>
            </a:xfrm>
            <a:prstGeom prst="rect">
              <a:avLst/>
            </a:prstGeom>
            <a:noFill/>
          </p:spPr>
          <p:txBody>
            <a:bodyPr wrap="square" rtlCol="0">
              <a:spAutoFit/>
            </a:bodyPr>
            <a:lstStyle/>
            <a:p>
              <a:r>
                <a:rPr lang="en-GB" dirty="0"/>
                <a:t>Recursion A</a:t>
              </a:r>
            </a:p>
          </p:txBody>
        </p:sp>
        <p:sp>
          <p:nvSpPr>
            <p:cNvPr id="121" name="TextBox 120">
              <a:extLst>
                <a:ext uri="{FF2B5EF4-FFF2-40B4-BE49-F238E27FC236}">
                  <a16:creationId xmlns:a16="http://schemas.microsoft.com/office/drawing/2014/main" id="{9FA327DA-7DD5-E6D9-FAD8-55217D9F50F2}"/>
                </a:ext>
              </a:extLst>
            </p:cNvPr>
            <p:cNvSpPr txBox="1"/>
            <p:nvPr/>
          </p:nvSpPr>
          <p:spPr>
            <a:xfrm>
              <a:off x="10632707" y="3723373"/>
              <a:ext cx="1491916" cy="369332"/>
            </a:xfrm>
            <a:prstGeom prst="rect">
              <a:avLst/>
            </a:prstGeom>
            <a:noFill/>
          </p:spPr>
          <p:txBody>
            <a:bodyPr wrap="square" rtlCol="0">
              <a:spAutoFit/>
            </a:bodyPr>
            <a:lstStyle/>
            <a:p>
              <a:r>
                <a:rPr lang="en-GB" dirty="0"/>
                <a:t>Recursion B</a:t>
              </a:r>
            </a:p>
          </p:txBody>
        </p:sp>
        <p:sp>
          <p:nvSpPr>
            <p:cNvPr id="122" name="TextBox 121">
              <a:extLst>
                <a:ext uri="{FF2B5EF4-FFF2-40B4-BE49-F238E27FC236}">
                  <a16:creationId xmlns:a16="http://schemas.microsoft.com/office/drawing/2014/main" id="{087B536C-2F7C-4095-EEB9-15330794875D}"/>
                </a:ext>
              </a:extLst>
            </p:cNvPr>
            <p:cNvSpPr txBox="1"/>
            <p:nvPr/>
          </p:nvSpPr>
          <p:spPr>
            <a:xfrm>
              <a:off x="7881487" y="5802430"/>
              <a:ext cx="1147010" cy="369332"/>
            </a:xfrm>
            <a:prstGeom prst="rect">
              <a:avLst/>
            </a:prstGeom>
            <a:noFill/>
          </p:spPr>
          <p:txBody>
            <a:bodyPr wrap="square" rtlCol="0">
              <a:spAutoFit/>
            </a:bodyPr>
            <a:lstStyle/>
            <a:p>
              <a:r>
                <a:rPr lang="en-GB" dirty="0"/>
                <a:t>Return A</a:t>
              </a:r>
            </a:p>
          </p:txBody>
        </p:sp>
        <p:sp>
          <p:nvSpPr>
            <p:cNvPr id="123" name="TextBox 122">
              <a:extLst>
                <a:ext uri="{FF2B5EF4-FFF2-40B4-BE49-F238E27FC236}">
                  <a16:creationId xmlns:a16="http://schemas.microsoft.com/office/drawing/2014/main" id="{C97FAC3E-D32F-0C31-A8A0-3FDE8946F35F}"/>
                </a:ext>
              </a:extLst>
            </p:cNvPr>
            <p:cNvSpPr txBox="1"/>
            <p:nvPr/>
          </p:nvSpPr>
          <p:spPr>
            <a:xfrm>
              <a:off x="9650931" y="5820075"/>
              <a:ext cx="1147010" cy="369332"/>
            </a:xfrm>
            <a:prstGeom prst="rect">
              <a:avLst/>
            </a:prstGeom>
            <a:noFill/>
          </p:spPr>
          <p:txBody>
            <a:bodyPr wrap="square" rtlCol="0">
              <a:spAutoFit/>
            </a:bodyPr>
            <a:lstStyle/>
            <a:p>
              <a:r>
                <a:rPr lang="en-GB" dirty="0"/>
                <a:t>Return B</a:t>
              </a:r>
            </a:p>
          </p:txBody>
        </p:sp>
      </p:grpSp>
    </p:spTree>
    <p:extLst>
      <p:ext uri="{BB962C8B-B14F-4D97-AF65-F5344CB8AC3E}">
        <p14:creationId xmlns:p14="http://schemas.microsoft.com/office/powerpoint/2010/main" val="3304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 more constructive answer might be…</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10515600" cy="2319655"/>
          </a:xfrm>
        </p:spPr>
        <p:txBody>
          <a:bodyPr>
            <a:normAutofit fontScale="40000" lnSpcReduction="20000"/>
          </a:bodyPr>
          <a:lstStyle/>
          <a:p>
            <a:r>
              <a:rPr lang="en-GB" sz="8000" dirty="0" err="1"/>
              <a:t>Bootcamper</a:t>
            </a:r>
            <a:r>
              <a:rPr lang="en-GB" sz="8000" dirty="0"/>
              <a:t>:</a:t>
            </a:r>
          </a:p>
          <a:p>
            <a:pPr lvl="1"/>
            <a:r>
              <a:rPr lang="en-GB" sz="7000" dirty="0"/>
              <a:t>I’d investigate how </a:t>
            </a:r>
            <a:r>
              <a:rPr lang="en-GB" sz="7000" dirty="0" err="1"/>
              <a:t>Array.sort</a:t>
            </a:r>
            <a:r>
              <a:rPr lang="en-GB" sz="7000" dirty="0"/>
              <a:t>() works internally and analyse whether it is suitable for my purposes</a:t>
            </a:r>
          </a:p>
          <a:p>
            <a:pPr lvl="1"/>
            <a:r>
              <a:rPr lang="en-GB" sz="7000" dirty="0"/>
              <a:t>I’d implement code that is optimal for my requirement</a:t>
            </a:r>
          </a:p>
          <a:p>
            <a:endParaRPr lang="en-GB" dirty="0"/>
          </a:p>
          <a:p>
            <a:pPr marL="0" indent="0">
              <a:buNone/>
            </a:pPr>
            <a:r>
              <a:rPr lang="en-GB" dirty="0"/>
              <a:t>  </a:t>
            </a:r>
          </a:p>
        </p:txBody>
      </p:sp>
      <p:pic>
        <p:nvPicPr>
          <p:cNvPr id="5" name="Picture 4">
            <a:extLst>
              <a:ext uri="{FF2B5EF4-FFF2-40B4-BE49-F238E27FC236}">
                <a16:creationId xmlns:a16="http://schemas.microsoft.com/office/drawing/2014/main" id="{F07E2B6C-4946-4146-A495-51E1F6E88D0A}"/>
              </a:ext>
            </a:extLst>
          </p:cNvPr>
          <p:cNvPicPr>
            <a:picLocks noChangeAspect="1"/>
          </p:cNvPicPr>
          <p:nvPr/>
        </p:nvPicPr>
        <p:blipFill>
          <a:blip r:embed="rId3"/>
          <a:stretch>
            <a:fillRect/>
          </a:stretch>
        </p:blipFill>
        <p:spPr>
          <a:xfrm>
            <a:off x="9451427" y="3838575"/>
            <a:ext cx="1791412" cy="1833563"/>
          </a:xfrm>
          <a:prstGeom prst="rect">
            <a:avLst/>
          </a:prstGeom>
        </p:spPr>
      </p:pic>
      <p:sp>
        <p:nvSpPr>
          <p:cNvPr id="6" name="TextBox 5">
            <a:extLst>
              <a:ext uri="{FF2B5EF4-FFF2-40B4-BE49-F238E27FC236}">
                <a16:creationId xmlns:a16="http://schemas.microsoft.com/office/drawing/2014/main" id="{05836C1F-12EF-FA84-B8BB-3BBF6BAFFC65}"/>
              </a:ext>
            </a:extLst>
          </p:cNvPr>
          <p:cNvSpPr txBox="1"/>
          <p:nvPr/>
        </p:nvSpPr>
        <p:spPr>
          <a:xfrm>
            <a:off x="1036320" y="3867835"/>
            <a:ext cx="6410960" cy="1938992"/>
          </a:xfrm>
          <a:prstGeom prst="rect">
            <a:avLst/>
          </a:prstGeom>
          <a:noFill/>
        </p:spPr>
        <p:txBody>
          <a:bodyPr wrap="square">
            <a:spAutoFit/>
          </a:bodyPr>
          <a:lstStyle/>
          <a:p>
            <a:r>
              <a:rPr lang="en-GB" sz="4000" dirty="0"/>
              <a:t>Either way: You have to understand something about sorting algorithms</a:t>
            </a:r>
          </a:p>
        </p:txBody>
      </p:sp>
    </p:spTree>
    <p:extLst>
      <p:ext uri="{BB962C8B-B14F-4D97-AF65-F5344CB8AC3E}">
        <p14:creationId xmlns:p14="http://schemas.microsoft.com/office/powerpoint/2010/main" val="1515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So why can’t I just call sort()?</a:t>
            </a:r>
          </a:p>
        </p:txBody>
      </p:sp>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a:bodyPr>
          <a:lstStyle/>
          <a:p>
            <a:r>
              <a:rPr lang="en-GB" b="0" dirty="0"/>
              <a:t>Probably can most of the time – default implementations are pretty efficient</a:t>
            </a:r>
          </a:p>
          <a:p>
            <a:r>
              <a:rPr lang="en-GB" b="0" dirty="0"/>
              <a:t>Edge cases:</a:t>
            </a:r>
          </a:p>
          <a:p>
            <a:pPr lvl="1"/>
            <a:r>
              <a:rPr lang="en-GB" b="0" dirty="0"/>
              <a:t>Only the first </a:t>
            </a:r>
            <a:r>
              <a:rPr lang="en-GB" dirty="0"/>
              <a:t>few elements needed</a:t>
            </a:r>
          </a:p>
          <a:p>
            <a:pPr lvl="1"/>
            <a:r>
              <a:rPr lang="en-GB" b="0" dirty="0"/>
              <a:t>Input data is almost sorted</a:t>
            </a:r>
          </a:p>
          <a:p>
            <a:pPr lvl="1"/>
            <a:r>
              <a:rPr lang="en-GB" dirty="0"/>
              <a:t>Input data is changing concurrently (</a:t>
            </a:r>
            <a:r>
              <a:rPr lang="en-GB" dirty="0" err="1"/>
              <a:t>HeapSort</a:t>
            </a:r>
            <a:r>
              <a:rPr lang="en-GB" dirty="0"/>
              <a:t> and Heaps – see another Workshop)</a:t>
            </a:r>
          </a:p>
          <a:p>
            <a:pPr lvl="1"/>
            <a:r>
              <a:rPr lang="en-GB" dirty="0"/>
              <a:t>Finite set of possible values (true</a:t>
            </a:r>
            <a:r>
              <a:rPr lang="en-GB"/>
              <a:t>/false, days of week, </a:t>
            </a:r>
            <a:endParaRPr lang="en-GB" b="0"/>
          </a:p>
          <a:p>
            <a:endParaRPr lang="en-GB" b="0" dirty="0"/>
          </a:p>
        </p:txBody>
      </p:sp>
    </p:spTree>
    <p:extLst>
      <p:ext uri="{BB962C8B-B14F-4D97-AF65-F5344CB8AC3E}">
        <p14:creationId xmlns:p14="http://schemas.microsoft.com/office/powerpoint/2010/main" val="4121287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CE5F-348E-9FE0-6743-9884E2EFBE56}"/>
              </a:ext>
            </a:extLst>
          </p:cNvPr>
          <p:cNvSpPr>
            <a:spLocks noGrp="1"/>
          </p:cNvSpPr>
          <p:nvPr>
            <p:ph type="title"/>
          </p:nvPr>
        </p:nvSpPr>
        <p:spPr/>
        <p:txBody>
          <a:bodyPr/>
          <a:lstStyle/>
          <a:p>
            <a:r>
              <a:rPr lang="en-GB" dirty="0"/>
              <a:t>A Quant might look at it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2A6116-A9C7-8425-BD36-4FC595D60BC7}"/>
                  </a:ext>
                </a:extLst>
              </p:cNvPr>
              <p:cNvSpPr>
                <a:spLocks noGrp="1"/>
              </p:cNvSpPr>
              <p:nvPr>
                <p:ph idx="1"/>
              </p:nvPr>
            </p:nvSpPr>
            <p:spPr/>
            <p:txBody>
              <a:bodyPr>
                <a:normAutofit lnSpcReduction="10000"/>
              </a:bodyPr>
              <a:lstStyle/>
              <a:p>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𝐿𝑎𝑛𝑑𝑖𝑛𝑔</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𝐽𝑜𝑏</m:t>
                    </m:r>
                    <m:r>
                      <a:rPr lang="en-GB" b="0" i="1" smtClean="0">
                        <a:latin typeface="Cambria Math" panose="02040503050406030204" pitchFamily="18" charset="0"/>
                      </a:rPr>
                      <m:t>=</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𝑃𝑎𝑠𝑠𝑖𝑛𝑔</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𝐼𝑛𝑡𝑒𝑣𝑖𝑒𝑤</m:t>
                    </m:r>
                  </m:oMath>
                </a14:m>
                <a:endParaRPr lang="en-GB" b="0" dirty="0"/>
              </a:p>
              <a:p>
                <a:r>
                  <a:rPr lang="en-GB" b="0" dirty="0"/>
                  <a:t>So if you work on fine-tuning your CV and your online profile, you’ll increase the </a:t>
                </a:r>
                <a14:m>
                  <m:oMath xmlns:m="http://schemas.openxmlformats.org/officeDocument/2006/math">
                    <m:r>
                      <a:rPr lang="en-GB" b="0" i="1" smtClean="0">
                        <a:latin typeface="Cambria Math" panose="02040503050406030204" pitchFamily="18" charset="0"/>
                      </a:rPr>
                      <m:t>𝑃𝑟𝑜𝑏𝑎𝑏𝑖𝑙𝑖𝑡𝑦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𝐺𝑒𝑡𝑡𝑖𝑛𝑔</m:t>
                    </m:r>
                    <m:r>
                      <a:rPr lang="en-GB" b="0" i="1" smtClean="0">
                        <a:latin typeface="Cambria Math" panose="02040503050406030204" pitchFamily="18" charset="0"/>
                      </a:rPr>
                      <m:t> </m:t>
                    </m:r>
                    <m:r>
                      <a:rPr lang="en-GB" b="0" i="1" smtClean="0">
                        <a:latin typeface="Cambria Math" panose="02040503050406030204" pitchFamily="18" charset="0"/>
                      </a:rPr>
                      <m:t>𝑎𝑛</m:t>
                    </m:r>
                    <m:r>
                      <a:rPr lang="en-GB" b="0" i="1" smtClean="0">
                        <a:latin typeface="Cambria Math" panose="02040503050406030204" pitchFamily="18" charset="0"/>
                      </a:rPr>
                      <m:t> </m:t>
                    </m:r>
                    <m:r>
                      <a:rPr lang="en-GB" b="0" i="1" smtClean="0">
                        <a:latin typeface="Cambria Math" panose="02040503050406030204" pitchFamily="18" charset="0"/>
                      </a:rPr>
                      <m:t>𝐼𝑛𝑡𝑒𝑟𝑣𝑖𝑒𝑤</m:t>
                    </m:r>
                    <m:r>
                      <a:rPr lang="en-GB" b="0" i="1" smtClean="0">
                        <a:latin typeface="Cambria Math" panose="02040503050406030204" pitchFamily="18" charset="0"/>
                      </a:rPr>
                      <m:t> </m:t>
                    </m:r>
                  </m:oMath>
                </a14:m>
                <a:endParaRPr lang="en-GB" b="0" dirty="0"/>
              </a:p>
              <a:p>
                <a:r>
                  <a:rPr lang="en-GB" b="0" dirty="0"/>
                  <a:t>But if you work on learning DSA topics AND mention them in your CV AND are able to answer questions at the interview you’ll increase both </a:t>
                </a:r>
                <a:r>
                  <a:rPr lang="en-GB" b="0" dirty="0" err="1"/>
                  <a:t>probabities</a:t>
                </a:r>
                <a:r>
                  <a:rPr lang="en-GB" b="0" dirty="0"/>
                  <a:t>.</a:t>
                </a:r>
              </a:p>
              <a:p>
                <a:r>
                  <a:rPr lang="en-GB" b="0" dirty="0"/>
                  <a:t>Say it’s improved the chances of each by 10%.</a:t>
                </a:r>
              </a:p>
              <a:p>
                <a:r>
                  <a:rPr lang="en-GB" dirty="0"/>
                  <a:t>Well, as we all know 10% + 10% = 21%</a:t>
                </a:r>
                <a:endParaRPr lang="en-GB" b="0" dirty="0"/>
              </a:p>
            </p:txBody>
          </p:sp>
        </mc:Choice>
        <mc:Fallback xmlns="">
          <p:sp>
            <p:nvSpPr>
              <p:cNvPr id="3" name="Content Placeholder 2">
                <a:extLst>
                  <a:ext uri="{FF2B5EF4-FFF2-40B4-BE49-F238E27FC236}">
                    <a16:creationId xmlns:a16="http://schemas.microsoft.com/office/drawing/2014/main" id="{562A6116-A9C7-8425-BD36-4FC595D60BC7}"/>
                  </a:ext>
                </a:extLst>
              </p:cNvPr>
              <p:cNvSpPr>
                <a:spLocks noGrp="1" noRot="1" noChangeAspect="1" noMove="1" noResize="1" noEditPoints="1" noAdjustHandles="1" noChangeArrowheads="1" noChangeShapeType="1" noTextEdit="1"/>
              </p:cNvSpPr>
              <p:nvPr>
                <p:ph idx="1"/>
              </p:nvPr>
            </p:nvSpPr>
            <p:spPr>
              <a:blipFill>
                <a:blip r:embed="rId2"/>
                <a:stretch>
                  <a:fillRect l="-1043" r="-1275"/>
                </a:stretch>
              </a:blipFill>
            </p:spPr>
            <p:txBody>
              <a:bodyPr/>
              <a:lstStyle/>
              <a:p>
                <a:r>
                  <a:rPr lang="en-GB">
                    <a:noFill/>
                  </a:rPr>
                  <a:t> </a:t>
                </a:r>
              </a:p>
            </p:txBody>
          </p:sp>
        </mc:Fallback>
      </mc:AlternateContent>
    </p:spTree>
    <p:extLst>
      <p:ext uri="{BB962C8B-B14F-4D97-AF65-F5344CB8AC3E}">
        <p14:creationId xmlns:p14="http://schemas.microsoft.com/office/powerpoint/2010/main" val="176732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…and it’s not just sorting algorithms</a:t>
            </a:r>
          </a:p>
        </p:txBody>
      </p:sp>
      <p:sp>
        <p:nvSpPr>
          <p:cNvPr id="7" name="Cloud 6">
            <a:extLst>
              <a:ext uri="{FF2B5EF4-FFF2-40B4-BE49-F238E27FC236}">
                <a16:creationId xmlns:a16="http://schemas.microsoft.com/office/drawing/2014/main" id="{ADC9F3B2-C8B4-9F74-3F29-439386C46DB5}"/>
              </a:ext>
            </a:extLst>
          </p:cNvPr>
          <p:cNvSpPr/>
          <p:nvPr/>
        </p:nvSpPr>
        <p:spPr>
          <a:xfrm>
            <a:off x="1567180" y="1957070"/>
            <a:ext cx="1907540" cy="11010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Compress</a:t>
            </a:r>
          </a:p>
        </p:txBody>
      </p:sp>
      <p:sp>
        <p:nvSpPr>
          <p:cNvPr id="8" name="Cloud 7">
            <a:extLst>
              <a:ext uri="{FF2B5EF4-FFF2-40B4-BE49-F238E27FC236}">
                <a16:creationId xmlns:a16="http://schemas.microsoft.com/office/drawing/2014/main" id="{1B612D5B-7A69-8DE6-78D3-40D7BB0FDEFD}"/>
              </a:ext>
            </a:extLst>
          </p:cNvPr>
          <p:cNvSpPr/>
          <p:nvPr/>
        </p:nvSpPr>
        <p:spPr>
          <a:xfrm>
            <a:off x="5981700" y="2019300"/>
            <a:ext cx="3257550" cy="15716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Simple Coding Patterns are algorithms</a:t>
            </a:r>
          </a:p>
        </p:txBody>
      </p:sp>
      <p:sp>
        <p:nvSpPr>
          <p:cNvPr id="3" name="Cloud 2">
            <a:extLst>
              <a:ext uri="{FF2B5EF4-FFF2-40B4-BE49-F238E27FC236}">
                <a16:creationId xmlns:a16="http://schemas.microsoft.com/office/drawing/2014/main" id="{F3F0DE29-DF7F-F912-521C-AE669AADEED2}"/>
              </a:ext>
            </a:extLst>
          </p:cNvPr>
          <p:cNvSpPr/>
          <p:nvPr/>
        </p:nvSpPr>
        <p:spPr>
          <a:xfrm>
            <a:off x="3924300" y="3013710"/>
            <a:ext cx="1582420" cy="9385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Solve</a:t>
            </a:r>
          </a:p>
        </p:txBody>
      </p:sp>
      <p:sp>
        <p:nvSpPr>
          <p:cNvPr id="4" name="Cloud 3">
            <a:extLst>
              <a:ext uri="{FF2B5EF4-FFF2-40B4-BE49-F238E27FC236}">
                <a16:creationId xmlns:a16="http://schemas.microsoft.com/office/drawing/2014/main" id="{151BF19F-2FFF-086B-3F5E-23E499FFA493}"/>
              </a:ext>
            </a:extLst>
          </p:cNvPr>
          <p:cNvSpPr/>
          <p:nvPr/>
        </p:nvSpPr>
        <p:spPr>
          <a:xfrm>
            <a:off x="4064000" y="1520190"/>
            <a:ext cx="1625600" cy="958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Sort</a:t>
            </a:r>
          </a:p>
        </p:txBody>
      </p:sp>
      <p:sp>
        <p:nvSpPr>
          <p:cNvPr id="5" name="Cloud 4">
            <a:extLst>
              <a:ext uri="{FF2B5EF4-FFF2-40B4-BE49-F238E27FC236}">
                <a16:creationId xmlns:a16="http://schemas.microsoft.com/office/drawing/2014/main" id="{E21524E2-290B-513B-9A00-AB288AD70308}"/>
              </a:ext>
            </a:extLst>
          </p:cNvPr>
          <p:cNvSpPr/>
          <p:nvPr/>
        </p:nvSpPr>
        <p:spPr>
          <a:xfrm>
            <a:off x="5303520" y="4283710"/>
            <a:ext cx="146304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Search</a:t>
            </a:r>
          </a:p>
        </p:txBody>
      </p:sp>
      <p:sp>
        <p:nvSpPr>
          <p:cNvPr id="6" name="Cloud 5">
            <a:extLst>
              <a:ext uri="{FF2B5EF4-FFF2-40B4-BE49-F238E27FC236}">
                <a16:creationId xmlns:a16="http://schemas.microsoft.com/office/drawing/2014/main" id="{B58E54DF-CB0B-5907-A230-A9DABABDB309}"/>
              </a:ext>
            </a:extLst>
          </p:cNvPr>
          <p:cNvSpPr/>
          <p:nvPr/>
        </p:nvSpPr>
        <p:spPr>
          <a:xfrm>
            <a:off x="9136380" y="3887470"/>
            <a:ext cx="1978660" cy="9994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Optimise</a:t>
            </a:r>
          </a:p>
        </p:txBody>
      </p:sp>
      <p:sp>
        <p:nvSpPr>
          <p:cNvPr id="9" name="Cloud 8">
            <a:extLst>
              <a:ext uri="{FF2B5EF4-FFF2-40B4-BE49-F238E27FC236}">
                <a16:creationId xmlns:a16="http://schemas.microsoft.com/office/drawing/2014/main" id="{DD8A7A7E-8DB7-BDBE-3EC8-6EE584DC0550}"/>
              </a:ext>
            </a:extLst>
          </p:cNvPr>
          <p:cNvSpPr/>
          <p:nvPr/>
        </p:nvSpPr>
        <p:spPr>
          <a:xfrm>
            <a:off x="9949180" y="1601470"/>
            <a:ext cx="1734820" cy="1121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Encrypt</a:t>
            </a:r>
          </a:p>
        </p:txBody>
      </p:sp>
      <p:sp>
        <p:nvSpPr>
          <p:cNvPr id="10" name="Cloud 9">
            <a:extLst>
              <a:ext uri="{FF2B5EF4-FFF2-40B4-BE49-F238E27FC236}">
                <a16:creationId xmlns:a16="http://schemas.microsoft.com/office/drawing/2014/main" id="{20E3FF27-3814-DCAF-36D3-5DB3E5089F9F}"/>
              </a:ext>
            </a:extLst>
          </p:cNvPr>
          <p:cNvSpPr/>
          <p:nvPr/>
        </p:nvSpPr>
        <p:spPr>
          <a:xfrm>
            <a:off x="1231900" y="3501390"/>
            <a:ext cx="1724660" cy="10096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Simulate</a:t>
            </a:r>
          </a:p>
        </p:txBody>
      </p:sp>
      <p:sp>
        <p:nvSpPr>
          <p:cNvPr id="11" name="Cloud 10">
            <a:extLst>
              <a:ext uri="{FF2B5EF4-FFF2-40B4-BE49-F238E27FC236}">
                <a16:creationId xmlns:a16="http://schemas.microsoft.com/office/drawing/2014/main" id="{00220B56-0E34-554D-0392-896BA2C431C3}"/>
              </a:ext>
            </a:extLst>
          </p:cNvPr>
          <p:cNvSpPr/>
          <p:nvPr/>
        </p:nvSpPr>
        <p:spPr>
          <a:xfrm>
            <a:off x="3230880" y="4883150"/>
            <a:ext cx="1676400" cy="8572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Control</a:t>
            </a:r>
          </a:p>
        </p:txBody>
      </p:sp>
    </p:spTree>
    <p:extLst>
      <p:ext uri="{BB962C8B-B14F-4D97-AF65-F5344CB8AC3E}">
        <p14:creationId xmlns:p14="http://schemas.microsoft.com/office/powerpoint/2010/main" val="837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6"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What is an algorithm anyway?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p:txBody>
          <a:bodyPr>
            <a:normAutofit/>
          </a:bodyPr>
          <a:lstStyle/>
          <a:p>
            <a:r>
              <a:rPr lang="en-GB" dirty="0"/>
              <a:t>The word comes from a 9</a:t>
            </a:r>
            <a:r>
              <a:rPr lang="en-GB" baseline="30000" dirty="0"/>
              <a:t>th</a:t>
            </a:r>
            <a:r>
              <a:rPr lang="en-GB" dirty="0"/>
              <a:t> Century Persian mathematician called “Abdullah Muhammad bin Musa al-</a:t>
            </a:r>
            <a:r>
              <a:rPr lang="en-GB" dirty="0" err="1"/>
              <a:t>Khwarithmi</a:t>
            </a:r>
            <a:r>
              <a:rPr lang="en-GB" dirty="0"/>
              <a:t>” </a:t>
            </a:r>
          </a:p>
          <a:p>
            <a:pPr lvl="1"/>
            <a:r>
              <a:rPr lang="en-GB" dirty="0"/>
              <a:t>The idea is a LOT OLDER than computers and programming</a:t>
            </a:r>
          </a:p>
          <a:p>
            <a:pPr lvl="1"/>
            <a:r>
              <a:rPr lang="en-GB" dirty="0"/>
              <a:t>Therefore, you DO NOT NEED to learn programming before you learn about algorithms</a:t>
            </a:r>
          </a:p>
          <a:p>
            <a:endParaRPr lang="en-GB" dirty="0"/>
          </a:p>
          <a:p>
            <a:r>
              <a:rPr lang="en-GB" dirty="0"/>
              <a:t>An algorithm is basically a set of instructions designed to achieve a desired result</a:t>
            </a:r>
          </a:p>
          <a:p>
            <a:pPr lvl="1"/>
            <a:r>
              <a:rPr lang="en-GB" dirty="0"/>
              <a:t>In any language you like. </a:t>
            </a:r>
          </a:p>
        </p:txBody>
      </p:sp>
    </p:spTree>
    <p:extLst>
      <p:ext uri="{BB962C8B-B14F-4D97-AF65-F5344CB8AC3E}">
        <p14:creationId xmlns:p14="http://schemas.microsoft.com/office/powerpoint/2010/main" val="35916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Use any language you like</a:t>
            </a:r>
          </a:p>
        </p:txBody>
      </p:sp>
      <p:sp>
        <p:nvSpPr>
          <p:cNvPr id="5" name="TextBox 4">
            <a:extLst>
              <a:ext uri="{FF2B5EF4-FFF2-40B4-BE49-F238E27FC236}">
                <a16:creationId xmlns:a16="http://schemas.microsoft.com/office/drawing/2014/main" id="{21F68DE9-E017-A719-2A25-A97C00F881D6}"/>
              </a:ext>
            </a:extLst>
          </p:cNvPr>
          <p:cNvSpPr txBox="1"/>
          <p:nvPr/>
        </p:nvSpPr>
        <p:spPr>
          <a:xfrm>
            <a:off x="6721324" y="1633441"/>
            <a:ext cx="4413390" cy="3416320"/>
          </a:xfrm>
          <a:prstGeom prst="rect">
            <a:avLst/>
          </a:prstGeom>
          <a:solidFill>
            <a:schemeClr val="bg1"/>
          </a:solidFill>
        </p:spPr>
        <p:txBody>
          <a:bodyPr wrap="square">
            <a:spAutoFit/>
          </a:bodyPr>
          <a:lstStyle/>
          <a:p>
            <a:r>
              <a:rPr lang="en-GB" sz="1800" b="1" u="sng" dirty="0">
                <a:solidFill>
                  <a:srgbClr val="000000"/>
                </a:solidFill>
                <a:effectLst/>
                <a:highlight>
                  <a:srgbClr val="FFFFFF"/>
                </a:highlight>
                <a:latin typeface="Consolas" panose="020B0609020204030204" pitchFamily="49" charset="0"/>
              </a:rPr>
              <a:t>Pseudocode</a:t>
            </a:r>
          </a:p>
          <a:p>
            <a:endParaRPr lang="en-GB" sz="1800" b="0" dirty="0">
              <a:solidFill>
                <a:srgbClr val="000000"/>
              </a:solidFill>
              <a:effectLst/>
              <a:highlight>
                <a:srgbClr val="FFFFFF"/>
              </a:highlight>
              <a:latin typeface="Consolas" panose="020B0609020204030204" pitchFamily="49" charset="0"/>
            </a:endParaRP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(I = 1 to LENGTH-1) </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for</a:t>
            </a:r>
            <a:r>
              <a:rPr lang="en-GB" sz="1800" b="0" dirty="0">
                <a:solidFill>
                  <a:srgbClr val="000000"/>
                </a:solidFill>
                <a:effectLst/>
                <a:highlight>
                  <a:srgbClr val="FFFFFF"/>
                </a:highlight>
                <a:latin typeface="Consolas" panose="020B0609020204030204" pitchFamily="49" charset="0"/>
              </a:rPr>
              <a:t> (j = I+1 to LENGTH-2)</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a:solidFill>
                  <a:srgbClr val="0000FF"/>
                </a:solidFill>
                <a:effectLst/>
                <a:highlight>
                  <a:srgbClr val="FFFFFF"/>
                </a:highlight>
                <a:latin typeface="Consolas" panose="020B0609020204030204" pitchFamily="49" charset="0"/>
              </a:rPr>
              <a:t>if</a:t>
            </a:r>
            <a:r>
              <a:rPr lang="en-GB" sz="1800" b="0" dirty="0">
                <a:solidFill>
                  <a:srgbClr val="000000"/>
                </a:solidFill>
                <a:effectLst/>
                <a:highlight>
                  <a:srgbClr val="FFFFFF"/>
                </a:highlight>
                <a:latin typeface="Consolas" panose="020B0609020204030204" pitchFamily="49" charset="0"/>
              </a:rPr>
              <a:t> (A[I] &gt; A[J])</a:t>
            </a:r>
          </a:p>
          <a:p>
            <a:r>
              <a:rPr lang="en-GB" dirty="0">
                <a:solidFill>
                  <a:srgbClr val="000000"/>
                </a:solidFill>
                <a:highlight>
                  <a:srgbClr val="FFFFFF"/>
                </a:highlight>
                <a:latin typeface="Consolas" panose="020B0609020204030204" pitchFamily="49" charset="0"/>
              </a:rPr>
              <a:t>            </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r>
              <a:rPr lang="en-GB" sz="1800" b="0" dirty="0" err="1">
                <a:solidFill>
                  <a:srgbClr val="000000"/>
                </a:solidFill>
                <a:effectLst/>
                <a:highlight>
                  <a:srgbClr val="FFFFFF"/>
                </a:highlight>
                <a:latin typeface="Consolas" panose="020B0609020204030204" pitchFamily="49" charset="0"/>
              </a:rPr>
              <a:t>doSwap</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I</a:t>
            </a:r>
            <a:r>
              <a:rPr lang="en-GB" sz="1800" b="0" dirty="0">
                <a:solidFill>
                  <a:srgbClr val="000000"/>
                </a:solidFill>
                <a:effectLst/>
                <a:highlight>
                  <a:srgbClr val="FFFFFF"/>
                </a:highlight>
                <a:latin typeface="Consolas" panose="020B0609020204030204" pitchFamily="49" charset="0"/>
              </a:rPr>
              <a:t>,</a:t>
            </a:r>
            <a:r>
              <a:rPr lang="en-GB" sz="1800" dirty="0">
                <a:solidFill>
                  <a:srgbClr val="000000"/>
                </a:solidFill>
                <a:highlight>
                  <a:srgbClr val="FFFFFF"/>
                </a:highlight>
                <a:latin typeface="Consolas" panose="020B0609020204030204" pitchFamily="49" charset="0"/>
              </a:rPr>
              <a:t>J</a:t>
            </a:r>
            <a:r>
              <a:rPr lang="en-GB" sz="1800" b="0" dirty="0">
                <a:solidFill>
                  <a:srgbClr val="000000"/>
                </a:solidFill>
                <a:effectLst/>
                <a:highlight>
                  <a:srgbClr val="FFFFFF"/>
                </a:highlight>
                <a:latin typeface="Consolas" panose="020B0609020204030204" pitchFamily="49" charset="0"/>
              </a:rPr>
              <a:t>);</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a:p>
            <a:r>
              <a:rPr lang="en-GB" sz="1800" b="0" dirty="0">
                <a:solidFill>
                  <a:srgbClr val="000000"/>
                </a:solidFill>
                <a:effectLst/>
                <a:highlight>
                  <a:srgbClr val="FFFFFF"/>
                </a:highlight>
                <a:latin typeface="Consolas" panose="020B0609020204030204" pitchFamily="49" charset="0"/>
              </a:rPr>
              <a:t>    }</a:t>
            </a:r>
          </a:p>
        </p:txBody>
      </p:sp>
      <p:sp>
        <p:nvSpPr>
          <p:cNvPr id="6" name="TextBox 5">
            <a:extLst>
              <a:ext uri="{FF2B5EF4-FFF2-40B4-BE49-F238E27FC236}">
                <a16:creationId xmlns:a16="http://schemas.microsoft.com/office/drawing/2014/main" id="{164E5D31-0C39-D12F-4848-750975A877F7}"/>
              </a:ext>
            </a:extLst>
          </p:cNvPr>
          <p:cNvSpPr txBox="1"/>
          <p:nvPr/>
        </p:nvSpPr>
        <p:spPr>
          <a:xfrm>
            <a:off x="838200" y="1674674"/>
            <a:ext cx="3941838" cy="2677656"/>
          </a:xfrm>
          <a:prstGeom prst="rect">
            <a:avLst/>
          </a:prstGeom>
          <a:solidFill>
            <a:schemeClr val="bg1"/>
          </a:solid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Natural/human language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While job hunting and waiting for opportunities, spend your time building knowledge that can improve your CV and your interview performance. </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8BBE3805-6F56-7C23-95D9-1B9BBB79EA68}"/>
              </a:ext>
            </a:extLst>
          </p:cNvPr>
          <p:cNvGrpSpPr/>
          <p:nvPr/>
        </p:nvGrpSpPr>
        <p:grpSpPr>
          <a:xfrm>
            <a:off x="2043361" y="1424972"/>
            <a:ext cx="9686321" cy="5067903"/>
            <a:chOff x="1943704" y="1424972"/>
            <a:chExt cx="9686321" cy="5067903"/>
          </a:xfrm>
        </p:grpSpPr>
        <p:grpSp>
          <p:nvGrpSpPr>
            <p:cNvPr id="61" name="Group 60">
              <a:extLst>
                <a:ext uri="{FF2B5EF4-FFF2-40B4-BE49-F238E27FC236}">
                  <a16:creationId xmlns:a16="http://schemas.microsoft.com/office/drawing/2014/main" id="{FC27F17D-06DA-5856-EF8E-44C74EF5675D}"/>
                </a:ext>
              </a:extLst>
            </p:cNvPr>
            <p:cNvGrpSpPr/>
            <p:nvPr/>
          </p:nvGrpSpPr>
          <p:grpSpPr>
            <a:xfrm>
              <a:off x="1943704" y="1424972"/>
              <a:ext cx="9024335" cy="5067903"/>
              <a:chOff x="2195285" y="1354667"/>
              <a:chExt cx="9024335" cy="5067903"/>
            </a:xfrm>
          </p:grpSpPr>
          <p:sp>
            <p:nvSpPr>
              <p:cNvPr id="7" name="Flowchart: Terminator 6">
                <a:extLst>
                  <a:ext uri="{FF2B5EF4-FFF2-40B4-BE49-F238E27FC236}">
                    <a16:creationId xmlns:a16="http://schemas.microsoft.com/office/drawing/2014/main" id="{0239DFBD-6A55-F2F3-0A74-CF1AB50D1E9A}"/>
                  </a:ext>
                </a:extLst>
              </p:cNvPr>
              <p:cNvSpPr/>
              <p:nvPr/>
            </p:nvSpPr>
            <p:spPr>
              <a:xfrm>
                <a:off x="2195285" y="5539616"/>
                <a:ext cx="1461105" cy="68701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Flowchart</a:t>
                </a:r>
                <a:endParaRPr lang="en-GB" b="1" u="sng" dirty="0"/>
              </a:p>
            </p:txBody>
          </p:sp>
          <p:sp>
            <p:nvSpPr>
              <p:cNvPr id="9" name="Flowchart: Decision 8">
                <a:extLst>
                  <a:ext uri="{FF2B5EF4-FFF2-40B4-BE49-F238E27FC236}">
                    <a16:creationId xmlns:a16="http://schemas.microsoft.com/office/drawing/2014/main" id="{1CF1BE66-D61B-A3A9-26AC-A6F907D35C59}"/>
                  </a:ext>
                </a:extLst>
              </p:cNvPr>
              <p:cNvSpPr/>
              <p:nvPr/>
            </p:nvSpPr>
            <p:spPr>
              <a:xfrm>
                <a:off x="6093581" y="5324323"/>
                <a:ext cx="2114247" cy="10982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Alarm ringing?</a:t>
                </a:r>
                <a:endParaRPr lang="en-GB" dirty="0"/>
              </a:p>
            </p:txBody>
          </p:sp>
          <p:sp>
            <p:nvSpPr>
              <p:cNvPr id="11" name="Flowchart: Connector 10">
                <a:extLst>
                  <a:ext uri="{FF2B5EF4-FFF2-40B4-BE49-F238E27FC236}">
                    <a16:creationId xmlns:a16="http://schemas.microsoft.com/office/drawing/2014/main" id="{7C465D4D-B061-52C3-210D-33D675054F5D}"/>
                  </a:ext>
                </a:extLst>
              </p:cNvPr>
              <p:cNvSpPr/>
              <p:nvPr/>
            </p:nvSpPr>
            <p:spPr>
              <a:xfrm>
                <a:off x="5591023" y="1354667"/>
                <a:ext cx="280610" cy="26125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218341B1-CABF-0EDC-0C8C-79F7270E45B1}"/>
                  </a:ext>
                </a:extLst>
              </p:cNvPr>
              <p:cNvCxnSpPr>
                <a:cxnSpLocks/>
                <a:stCxn id="7" idx="3"/>
                <a:endCxn id="3" idx="1"/>
              </p:cNvCxnSpPr>
              <p:nvPr/>
            </p:nvCxnSpPr>
            <p:spPr>
              <a:xfrm flipV="1">
                <a:off x="3656390" y="5873447"/>
                <a:ext cx="729041" cy="96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E97C1D2-389A-E614-074B-1B2DB1617086}"/>
                  </a:ext>
                </a:extLst>
              </p:cNvPr>
              <p:cNvCxnSpPr>
                <a:cxnSpLocks/>
                <a:stCxn id="3" idx="3"/>
                <a:endCxn id="9" idx="1"/>
              </p:cNvCxnSpPr>
              <p:nvPr/>
            </p:nvCxnSpPr>
            <p:spPr>
              <a:xfrm>
                <a:off x="5709406" y="5873447"/>
                <a:ext cx="384175"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9A35E4-51DD-F783-87AB-1F6BE3FD8C25}"/>
                  </a:ext>
                </a:extLst>
              </p:cNvPr>
              <p:cNvCxnSpPr>
                <a:cxnSpLocks/>
                <a:stCxn id="9" idx="3"/>
                <a:endCxn id="4" idx="1"/>
              </p:cNvCxnSpPr>
              <p:nvPr/>
            </p:nvCxnSpPr>
            <p:spPr>
              <a:xfrm flipV="1">
                <a:off x="8207828" y="5873295"/>
                <a:ext cx="2349803" cy="15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A3355C88-D435-2EAE-9D5A-B88CE977D5A8}"/>
                  </a:ext>
                </a:extLst>
              </p:cNvPr>
              <p:cNvCxnSpPr>
                <a:stCxn id="9" idx="0"/>
                <a:endCxn id="11" idx="4"/>
              </p:cNvCxnSpPr>
              <p:nvPr/>
            </p:nvCxnSpPr>
            <p:spPr>
              <a:xfrm rot="16200000" flipV="1">
                <a:off x="4586818" y="2760435"/>
                <a:ext cx="3708399" cy="1419377"/>
              </a:xfrm>
              <a:prstGeom prst="bent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D185B7A-2B5D-0319-CC99-F524ED3CDE09}"/>
                  </a:ext>
                </a:extLst>
              </p:cNvPr>
              <p:cNvCxnSpPr>
                <a:cxnSpLocks/>
                <a:stCxn id="4" idx="0"/>
                <a:endCxn id="11" idx="6"/>
              </p:cNvCxnSpPr>
              <p:nvPr/>
            </p:nvCxnSpPr>
            <p:spPr>
              <a:xfrm rot="16200000" flipV="1">
                <a:off x="6589752" y="767178"/>
                <a:ext cx="3911749" cy="5347986"/>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EC1C4854-736C-80B0-67B3-4518B11E43B6}"/>
                  </a:ext>
                </a:extLst>
              </p:cNvPr>
              <p:cNvCxnSpPr>
                <a:cxnSpLocks/>
                <a:stCxn id="11" idx="2"/>
                <a:endCxn id="3" idx="0"/>
              </p:cNvCxnSpPr>
              <p:nvPr/>
            </p:nvCxnSpPr>
            <p:spPr>
              <a:xfrm rot="10800000" flipV="1">
                <a:off x="5047419" y="1485295"/>
                <a:ext cx="543604" cy="3911901"/>
              </a:xfrm>
              <a:prstGeom prst="bentConnector2">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A5690BB8-2021-1DEE-5DA2-08E9FEB091F9}"/>
                  </a:ext>
                </a:extLst>
              </p:cNvPr>
              <p:cNvSpPr txBox="1"/>
              <p:nvPr/>
            </p:nvSpPr>
            <p:spPr>
              <a:xfrm>
                <a:off x="8120359" y="5845201"/>
                <a:ext cx="539831" cy="369332"/>
              </a:xfrm>
              <a:prstGeom prst="rect">
                <a:avLst/>
              </a:prstGeom>
              <a:noFill/>
            </p:spPr>
            <p:txBody>
              <a:bodyPr wrap="square" rtlCol="0">
                <a:spAutoFit/>
              </a:bodyPr>
              <a:lstStyle/>
              <a:p>
                <a:r>
                  <a:rPr lang="en-US" dirty="0">
                    <a:solidFill>
                      <a:schemeClr val="accent1"/>
                    </a:solidFill>
                  </a:rPr>
                  <a:t>Yes</a:t>
                </a:r>
                <a:endParaRPr lang="en-GB" dirty="0">
                  <a:solidFill>
                    <a:schemeClr val="accent1"/>
                  </a:solidFill>
                </a:endParaRPr>
              </a:p>
            </p:txBody>
          </p:sp>
          <p:sp>
            <p:nvSpPr>
              <p:cNvPr id="59" name="TextBox 58">
                <a:extLst>
                  <a:ext uri="{FF2B5EF4-FFF2-40B4-BE49-F238E27FC236}">
                    <a16:creationId xmlns:a16="http://schemas.microsoft.com/office/drawing/2014/main" id="{70A58AC3-D64C-5686-CFA6-7E2FAEDD14BF}"/>
                  </a:ext>
                </a:extLst>
              </p:cNvPr>
              <p:cNvSpPr txBox="1"/>
              <p:nvPr/>
            </p:nvSpPr>
            <p:spPr>
              <a:xfrm>
                <a:off x="6721324" y="4995723"/>
                <a:ext cx="530597" cy="369332"/>
              </a:xfrm>
              <a:prstGeom prst="rect">
                <a:avLst/>
              </a:prstGeom>
              <a:noFill/>
            </p:spPr>
            <p:txBody>
              <a:bodyPr wrap="square" rtlCol="0">
                <a:spAutoFit/>
              </a:bodyPr>
              <a:lstStyle/>
              <a:p>
                <a:r>
                  <a:rPr lang="en-US" dirty="0">
                    <a:solidFill>
                      <a:schemeClr val="accent1"/>
                    </a:solidFill>
                  </a:rPr>
                  <a:t>No</a:t>
                </a:r>
                <a:endParaRPr lang="en-GB" dirty="0">
                  <a:solidFill>
                    <a:schemeClr val="accent1"/>
                  </a:solidFill>
                </a:endParaRPr>
              </a:p>
            </p:txBody>
          </p:sp>
        </p:grpSp>
        <p:sp>
          <p:nvSpPr>
            <p:cNvPr id="3" name="Flowchart: Process 2">
              <a:extLst>
                <a:ext uri="{FF2B5EF4-FFF2-40B4-BE49-F238E27FC236}">
                  <a16:creationId xmlns:a16="http://schemas.microsoft.com/office/drawing/2014/main" id="{B005D7C3-AFE1-982E-A313-585D81D06D9D}"/>
                </a:ext>
              </a:extLst>
            </p:cNvPr>
            <p:cNvSpPr/>
            <p:nvPr/>
          </p:nvSpPr>
          <p:spPr>
            <a:xfrm>
              <a:off x="4133850" y="5467502"/>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Sleep</a:t>
              </a:r>
            </a:p>
          </p:txBody>
        </p:sp>
        <p:sp>
          <p:nvSpPr>
            <p:cNvPr id="4" name="Flowchart: Process 3">
              <a:extLst>
                <a:ext uri="{FF2B5EF4-FFF2-40B4-BE49-F238E27FC236}">
                  <a16:creationId xmlns:a16="http://schemas.microsoft.com/office/drawing/2014/main" id="{586BF731-3808-FF72-8939-AE2BDB640D5C}"/>
                </a:ext>
              </a:extLst>
            </p:cNvPr>
            <p:cNvSpPr/>
            <p:nvPr/>
          </p:nvSpPr>
          <p:spPr>
            <a:xfrm>
              <a:off x="10306050" y="5467350"/>
              <a:ext cx="1323975" cy="952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Press snooze</a:t>
              </a:r>
            </a:p>
          </p:txBody>
        </p:sp>
      </p:grpSp>
    </p:spTree>
    <p:extLst>
      <p:ext uri="{BB962C8B-B14F-4D97-AF65-F5344CB8AC3E}">
        <p14:creationId xmlns:p14="http://schemas.microsoft.com/office/powerpoint/2010/main" val="104809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0155-B011-E49B-A967-1ABD21CF9710}"/>
              </a:ext>
            </a:extLst>
          </p:cNvPr>
          <p:cNvSpPr>
            <a:spLocks noGrp="1"/>
          </p:cNvSpPr>
          <p:nvPr>
            <p:ph type="title"/>
          </p:nvPr>
        </p:nvSpPr>
        <p:spPr/>
        <p:txBody>
          <a:bodyPr/>
          <a:lstStyle/>
          <a:p>
            <a:r>
              <a:rPr lang="en-GB" dirty="0"/>
              <a:t>But use language precisely</a:t>
            </a:r>
          </a:p>
        </p:txBody>
      </p:sp>
      <p:sp>
        <p:nvSpPr>
          <p:cNvPr id="3" name="Content Placeholder 2">
            <a:extLst>
              <a:ext uri="{FF2B5EF4-FFF2-40B4-BE49-F238E27FC236}">
                <a16:creationId xmlns:a16="http://schemas.microsoft.com/office/drawing/2014/main" id="{11B0E1F9-1CE5-6000-6675-3F746F8923D7}"/>
              </a:ext>
            </a:extLst>
          </p:cNvPr>
          <p:cNvSpPr>
            <a:spLocks noGrp="1"/>
          </p:cNvSpPr>
          <p:nvPr>
            <p:ph idx="1"/>
          </p:nvPr>
        </p:nvSpPr>
        <p:spPr>
          <a:xfrm>
            <a:off x="838200" y="1825625"/>
            <a:ext cx="6177038" cy="4351338"/>
          </a:xfrm>
        </p:spPr>
        <p:txBody>
          <a:bodyPr>
            <a:normAutofit lnSpcReduction="10000"/>
          </a:bodyPr>
          <a:lstStyle/>
          <a:p>
            <a:r>
              <a:rPr lang="en-GB" dirty="0"/>
              <a:t>Algorithms are typically written in an imperative style:</a:t>
            </a:r>
          </a:p>
          <a:p>
            <a:pPr lvl="1"/>
            <a:r>
              <a:rPr lang="en-GB" dirty="0"/>
              <a:t>“Doing” words – verbs</a:t>
            </a:r>
          </a:p>
          <a:p>
            <a:r>
              <a:rPr lang="en-GB" dirty="0"/>
              <a:t>Objects involved should be reasonably precisely understood, </a:t>
            </a:r>
            <a:r>
              <a:rPr lang="en-GB" dirty="0" err="1"/>
              <a:t>e.g</a:t>
            </a:r>
            <a:endParaRPr lang="en-GB" dirty="0"/>
          </a:p>
          <a:p>
            <a:pPr lvl="1"/>
            <a:r>
              <a:rPr lang="en-GB" dirty="0"/>
              <a:t>Positive integers</a:t>
            </a:r>
          </a:p>
          <a:p>
            <a:pPr lvl="1"/>
            <a:r>
              <a:rPr lang="en-GB" dirty="0"/>
              <a:t>Array</a:t>
            </a:r>
          </a:p>
          <a:p>
            <a:pPr lvl="1"/>
            <a:r>
              <a:rPr lang="en-GB" dirty="0"/>
              <a:t>Month</a:t>
            </a:r>
          </a:p>
          <a:p>
            <a:r>
              <a:rPr lang="en-GB" dirty="0"/>
              <a:t>Observables and State</a:t>
            </a:r>
          </a:p>
          <a:p>
            <a:pPr lvl="1"/>
            <a:r>
              <a:rPr lang="en-GB" dirty="0"/>
              <a:t>Things that happen</a:t>
            </a:r>
          </a:p>
          <a:p>
            <a:pPr lvl="1"/>
            <a:r>
              <a:rPr lang="en-GB" dirty="0"/>
              <a:t>Things that are</a:t>
            </a:r>
          </a:p>
          <a:p>
            <a:pPr lvl="1"/>
            <a:endParaRPr lang="en-GB" dirty="0"/>
          </a:p>
        </p:txBody>
      </p:sp>
      <p:sp>
        <p:nvSpPr>
          <p:cNvPr id="4" name="TextBox 3">
            <a:extLst>
              <a:ext uri="{FF2B5EF4-FFF2-40B4-BE49-F238E27FC236}">
                <a16:creationId xmlns:a16="http://schemas.microsoft.com/office/drawing/2014/main" id="{FF3B4EEC-C916-E73B-ECC4-1466340CB635}"/>
              </a:ext>
            </a:extLst>
          </p:cNvPr>
          <p:cNvSpPr txBox="1"/>
          <p:nvPr/>
        </p:nvSpPr>
        <p:spPr>
          <a:xfrm>
            <a:off x="7474857" y="1422400"/>
            <a:ext cx="4180115" cy="4555093"/>
          </a:xfrm>
          <a:custGeom>
            <a:avLst/>
            <a:gdLst>
              <a:gd name="connsiteX0" fmla="*/ 0 w 4180115"/>
              <a:gd name="connsiteY0" fmla="*/ 0 h 4555093"/>
              <a:gd name="connsiteX1" fmla="*/ 555358 w 4180115"/>
              <a:gd name="connsiteY1" fmla="*/ 0 h 4555093"/>
              <a:gd name="connsiteX2" fmla="*/ 1027114 w 4180115"/>
              <a:gd name="connsiteY2" fmla="*/ 0 h 4555093"/>
              <a:gd name="connsiteX3" fmla="*/ 1707876 w 4180115"/>
              <a:gd name="connsiteY3" fmla="*/ 0 h 4555093"/>
              <a:gd name="connsiteX4" fmla="*/ 2263234 w 4180115"/>
              <a:gd name="connsiteY4" fmla="*/ 0 h 4555093"/>
              <a:gd name="connsiteX5" fmla="*/ 2818592 w 4180115"/>
              <a:gd name="connsiteY5" fmla="*/ 0 h 4555093"/>
              <a:gd name="connsiteX6" fmla="*/ 3499353 w 4180115"/>
              <a:gd name="connsiteY6" fmla="*/ 0 h 4555093"/>
              <a:gd name="connsiteX7" fmla="*/ 4180115 w 4180115"/>
              <a:gd name="connsiteY7" fmla="*/ 0 h 4555093"/>
              <a:gd name="connsiteX8" fmla="*/ 4180115 w 4180115"/>
              <a:gd name="connsiteY8" fmla="*/ 660488 h 4555093"/>
              <a:gd name="connsiteX9" fmla="*/ 4180115 w 4180115"/>
              <a:gd name="connsiteY9" fmla="*/ 1138773 h 4555093"/>
              <a:gd name="connsiteX10" fmla="*/ 4180115 w 4180115"/>
              <a:gd name="connsiteY10" fmla="*/ 1617058 h 4555093"/>
              <a:gd name="connsiteX11" fmla="*/ 4180115 w 4180115"/>
              <a:gd name="connsiteY11" fmla="*/ 2186445 h 4555093"/>
              <a:gd name="connsiteX12" fmla="*/ 4180115 w 4180115"/>
              <a:gd name="connsiteY12" fmla="*/ 2801382 h 4555093"/>
              <a:gd name="connsiteX13" fmla="*/ 4180115 w 4180115"/>
              <a:gd name="connsiteY13" fmla="*/ 3234116 h 4555093"/>
              <a:gd name="connsiteX14" fmla="*/ 4180115 w 4180115"/>
              <a:gd name="connsiteY14" fmla="*/ 3803503 h 4555093"/>
              <a:gd name="connsiteX15" fmla="*/ 4180115 w 4180115"/>
              <a:gd name="connsiteY15" fmla="*/ 4555093 h 4555093"/>
              <a:gd name="connsiteX16" fmla="*/ 3582956 w 4180115"/>
              <a:gd name="connsiteY16" fmla="*/ 4555093 h 4555093"/>
              <a:gd name="connsiteX17" fmla="*/ 2902194 w 4180115"/>
              <a:gd name="connsiteY17" fmla="*/ 4555093 h 4555093"/>
              <a:gd name="connsiteX18" fmla="*/ 2305035 w 4180115"/>
              <a:gd name="connsiteY18" fmla="*/ 4555093 h 4555093"/>
              <a:gd name="connsiteX19" fmla="*/ 1833279 w 4180115"/>
              <a:gd name="connsiteY19" fmla="*/ 4555093 h 4555093"/>
              <a:gd name="connsiteX20" fmla="*/ 1319722 w 4180115"/>
              <a:gd name="connsiteY20" fmla="*/ 4555093 h 4555093"/>
              <a:gd name="connsiteX21" fmla="*/ 638960 w 4180115"/>
              <a:gd name="connsiteY21" fmla="*/ 4555093 h 4555093"/>
              <a:gd name="connsiteX22" fmla="*/ 0 w 4180115"/>
              <a:gd name="connsiteY22" fmla="*/ 4555093 h 4555093"/>
              <a:gd name="connsiteX23" fmla="*/ 0 w 4180115"/>
              <a:gd name="connsiteY23" fmla="*/ 4076808 h 4555093"/>
              <a:gd name="connsiteX24" fmla="*/ 0 w 4180115"/>
              <a:gd name="connsiteY24" fmla="*/ 3552973 h 4555093"/>
              <a:gd name="connsiteX25" fmla="*/ 0 w 4180115"/>
              <a:gd name="connsiteY25" fmla="*/ 3120239 h 4555093"/>
              <a:gd name="connsiteX26" fmla="*/ 0 w 4180115"/>
              <a:gd name="connsiteY26" fmla="*/ 2687505 h 4555093"/>
              <a:gd name="connsiteX27" fmla="*/ 0 w 4180115"/>
              <a:gd name="connsiteY27" fmla="*/ 2072567 h 4555093"/>
              <a:gd name="connsiteX28" fmla="*/ 0 w 4180115"/>
              <a:gd name="connsiteY28" fmla="*/ 1594283 h 4555093"/>
              <a:gd name="connsiteX29" fmla="*/ 0 w 4180115"/>
              <a:gd name="connsiteY29" fmla="*/ 933794 h 4555093"/>
              <a:gd name="connsiteX30" fmla="*/ 0 w 4180115"/>
              <a:gd name="connsiteY30" fmla="*/ 0 h 45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80115" h="4555093" extrusionOk="0">
                <a:moveTo>
                  <a:pt x="0" y="0"/>
                </a:moveTo>
                <a:cubicBezTo>
                  <a:pt x="129409" y="-4738"/>
                  <a:pt x="356302" y="22177"/>
                  <a:pt x="555358" y="0"/>
                </a:cubicBezTo>
                <a:cubicBezTo>
                  <a:pt x="754414" y="-22177"/>
                  <a:pt x="862054" y="10349"/>
                  <a:pt x="1027114" y="0"/>
                </a:cubicBezTo>
                <a:cubicBezTo>
                  <a:pt x="1192174" y="-10349"/>
                  <a:pt x="1382043" y="27557"/>
                  <a:pt x="1707876" y="0"/>
                </a:cubicBezTo>
                <a:cubicBezTo>
                  <a:pt x="2033709" y="-27557"/>
                  <a:pt x="2003973" y="26939"/>
                  <a:pt x="2263234" y="0"/>
                </a:cubicBezTo>
                <a:cubicBezTo>
                  <a:pt x="2522495" y="-26939"/>
                  <a:pt x="2608941" y="26403"/>
                  <a:pt x="2818592" y="0"/>
                </a:cubicBezTo>
                <a:cubicBezTo>
                  <a:pt x="3028243" y="-26403"/>
                  <a:pt x="3237878" y="65047"/>
                  <a:pt x="3499353" y="0"/>
                </a:cubicBezTo>
                <a:cubicBezTo>
                  <a:pt x="3760828" y="-65047"/>
                  <a:pt x="3971577" y="13769"/>
                  <a:pt x="4180115" y="0"/>
                </a:cubicBezTo>
                <a:cubicBezTo>
                  <a:pt x="4232666" y="207257"/>
                  <a:pt x="4168149" y="417409"/>
                  <a:pt x="4180115" y="660488"/>
                </a:cubicBezTo>
                <a:cubicBezTo>
                  <a:pt x="4192081" y="903567"/>
                  <a:pt x="4146106" y="1004024"/>
                  <a:pt x="4180115" y="1138773"/>
                </a:cubicBezTo>
                <a:cubicBezTo>
                  <a:pt x="4214124" y="1273523"/>
                  <a:pt x="4145368" y="1408990"/>
                  <a:pt x="4180115" y="1617058"/>
                </a:cubicBezTo>
                <a:cubicBezTo>
                  <a:pt x="4214862" y="1825127"/>
                  <a:pt x="4146940" y="1954966"/>
                  <a:pt x="4180115" y="2186445"/>
                </a:cubicBezTo>
                <a:cubicBezTo>
                  <a:pt x="4213290" y="2417924"/>
                  <a:pt x="4152812" y="2638977"/>
                  <a:pt x="4180115" y="2801382"/>
                </a:cubicBezTo>
                <a:cubicBezTo>
                  <a:pt x="4207418" y="2963787"/>
                  <a:pt x="4141010" y="3092819"/>
                  <a:pt x="4180115" y="3234116"/>
                </a:cubicBezTo>
                <a:cubicBezTo>
                  <a:pt x="4219220" y="3375413"/>
                  <a:pt x="4160873" y="3528199"/>
                  <a:pt x="4180115" y="3803503"/>
                </a:cubicBezTo>
                <a:cubicBezTo>
                  <a:pt x="4199357" y="4078807"/>
                  <a:pt x="4175668" y="4259481"/>
                  <a:pt x="4180115" y="4555093"/>
                </a:cubicBezTo>
                <a:cubicBezTo>
                  <a:pt x="3917862" y="4597181"/>
                  <a:pt x="3855640" y="4529583"/>
                  <a:pt x="3582956" y="4555093"/>
                </a:cubicBezTo>
                <a:cubicBezTo>
                  <a:pt x="3310272" y="4580603"/>
                  <a:pt x="3063469" y="4505764"/>
                  <a:pt x="2902194" y="4555093"/>
                </a:cubicBezTo>
                <a:cubicBezTo>
                  <a:pt x="2740919" y="4604422"/>
                  <a:pt x="2436380" y="4493948"/>
                  <a:pt x="2305035" y="4555093"/>
                </a:cubicBezTo>
                <a:cubicBezTo>
                  <a:pt x="2173690" y="4616238"/>
                  <a:pt x="1931486" y="4531719"/>
                  <a:pt x="1833279" y="4555093"/>
                </a:cubicBezTo>
                <a:cubicBezTo>
                  <a:pt x="1735072" y="4578467"/>
                  <a:pt x="1488745" y="4547525"/>
                  <a:pt x="1319722" y="4555093"/>
                </a:cubicBezTo>
                <a:cubicBezTo>
                  <a:pt x="1150699" y="4562661"/>
                  <a:pt x="782174" y="4526557"/>
                  <a:pt x="638960" y="4555093"/>
                </a:cubicBezTo>
                <a:cubicBezTo>
                  <a:pt x="495746" y="4583629"/>
                  <a:pt x="134700" y="4482957"/>
                  <a:pt x="0" y="4555093"/>
                </a:cubicBezTo>
                <a:cubicBezTo>
                  <a:pt x="-20650" y="4356486"/>
                  <a:pt x="11938" y="4270797"/>
                  <a:pt x="0" y="4076808"/>
                </a:cubicBezTo>
                <a:cubicBezTo>
                  <a:pt x="-11938" y="3882819"/>
                  <a:pt x="5554" y="3763033"/>
                  <a:pt x="0" y="3552973"/>
                </a:cubicBezTo>
                <a:cubicBezTo>
                  <a:pt x="-5554" y="3342914"/>
                  <a:pt x="31199" y="3287506"/>
                  <a:pt x="0" y="3120239"/>
                </a:cubicBezTo>
                <a:cubicBezTo>
                  <a:pt x="-31199" y="2952972"/>
                  <a:pt x="30736" y="2782650"/>
                  <a:pt x="0" y="2687505"/>
                </a:cubicBezTo>
                <a:cubicBezTo>
                  <a:pt x="-30736" y="2592360"/>
                  <a:pt x="19950" y="2271209"/>
                  <a:pt x="0" y="2072567"/>
                </a:cubicBezTo>
                <a:cubicBezTo>
                  <a:pt x="-19950" y="1873925"/>
                  <a:pt x="53672" y="1748115"/>
                  <a:pt x="0" y="1594283"/>
                </a:cubicBezTo>
                <a:cubicBezTo>
                  <a:pt x="-53672" y="1440451"/>
                  <a:pt x="62070" y="1077350"/>
                  <a:pt x="0" y="933794"/>
                </a:cubicBezTo>
                <a:cubicBezTo>
                  <a:pt x="-62070" y="790238"/>
                  <a:pt x="58304" y="236664"/>
                  <a:pt x="0" y="0"/>
                </a:cubicBezTo>
                <a:close/>
              </a:path>
            </a:pathLst>
          </a:custGeom>
          <a:noFill/>
          <a:ln w="98425">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800" b="1" dirty="0"/>
              <a:t>For these workshops, this is not an algorithm</a:t>
            </a:r>
          </a:p>
          <a:p>
            <a:endParaRPr lang="en-US" dirty="0"/>
          </a:p>
          <a:p>
            <a:r>
              <a:rPr lang="en-US" dirty="0"/>
              <a:t>This is declarative</a:t>
            </a:r>
          </a:p>
          <a:p>
            <a:endParaRPr lang="en-US" dirty="0"/>
          </a:p>
          <a:p>
            <a:r>
              <a:rPr lang="en-US" dirty="0">
                <a:latin typeface="Cascadia Mono" panose="020B0609020000020004" pitchFamily="49" charset="0"/>
                <a:cs typeface="Cascadia Mono" panose="020B0609020000020004" pitchFamily="49" charset="0"/>
              </a:rPr>
              <a:t>select CITY, count(*) from</a:t>
            </a:r>
          </a:p>
          <a:p>
            <a:r>
              <a:rPr lang="en-US" dirty="0">
                <a:latin typeface="Cascadia Mono" panose="020B0609020000020004" pitchFamily="49" charset="0"/>
                <a:cs typeface="Cascadia Mono" panose="020B0609020000020004" pitchFamily="49" charset="0"/>
              </a:rPr>
              <a:t>CUSTOMERS</a:t>
            </a:r>
          </a:p>
          <a:p>
            <a:r>
              <a:rPr lang="en-US" dirty="0">
                <a:latin typeface="Cascadia Mono" panose="020B0609020000020004" pitchFamily="49" charset="0"/>
                <a:cs typeface="Cascadia Mono" panose="020B0609020000020004" pitchFamily="49" charset="0"/>
              </a:rPr>
              <a:t>where STATUS = “NEW”</a:t>
            </a:r>
          </a:p>
          <a:p>
            <a:r>
              <a:rPr lang="en-US" dirty="0">
                <a:latin typeface="Cascadia Mono" panose="020B0609020000020004" pitchFamily="49" charset="0"/>
                <a:cs typeface="Cascadia Mono" panose="020B0609020000020004" pitchFamily="49" charset="0"/>
              </a:rPr>
              <a:t>group by CITY</a:t>
            </a:r>
          </a:p>
          <a:p>
            <a:r>
              <a:rPr lang="en-US" dirty="0">
                <a:latin typeface="Cascadia Mono" panose="020B0609020000020004" pitchFamily="49" charset="0"/>
                <a:cs typeface="Cascadia Mono" panose="020B0609020000020004" pitchFamily="49" charset="0"/>
              </a:rPr>
              <a:t>having count(*) &gt; 50</a:t>
            </a:r>
          </a:p>
          <a:p>
            <a:r>
              <a:rPr lang="en-US" dirty="0">
                <a:latin typeface="Cascadia Mono" panose="020B0609020000020004" pitchFamily="49" charset="0"/>
                <a:cs typeface="Cascadia Mono" panose="020B0609020000020004" pitchFamily="49" charset="0"/>
              </a:rPr>
              <a:t>order by CITY</a:t>
            </a:r>
          </a:p>
          <a:p>
            <a:endParaRPr lang="en-US" dirty="0">
              <a:latin typeface="Cascadia Mono" panose="020B0609020000020004" pitchFamily="49" charset="0"/>
              <a:cs typeface="Cascadia Mono" panose="020B0609020000020004" pitchFamily="49" charset="0"/>
            </a:endParaRPr>
          </a:p>
          <a:p>
            <a:r>
              <a:rPr lang="en-GB" dirty="0"/>
              <a:t>But under the hood, the computer will be running an algorithm. One of them will be a sorting algorithm.</a:t>
            </a:r>
          </a:p>
        </p:txBody>
      </p:sp>
    </p:spTree>
    <p:extLst>
      <p:ext uri="{BB962C8B-B14F-4D97-AF65-F5344CB8AC3E}">
        <p14:creationId xmlns:p14="http://schemas.microsoft.com/office/powerpoint/2010/main" val="5352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1A2B-1757-3F19-A6FC-9DD3327B3DD4}"/>
              </a:ext>
            </a:extLst>
          </p:cNvPr>
          <p:cNvSpPr>
            <a:spLocks noGrp="1"/>
          </p:cNvSpPr>
          <p:nvPr>
            <p:ph type="title"/>
          </p:nvPr>
        </p:nvSpPr>
        <p:spPr>
          <a:xfrm>
            <a:off x="831850" y="1709738"/>
            <a:ext cx="10515600" cy="2002527"/>
          </a:xfrm>
        </p:spPr>
        <p:txBody>
          <a:bodyPr/>
          <a:lstStyle/>
          <a:p>
            <a:pPr algn="ctr"/>
            <a:r>
              <a:rPr lang="en-US" dirty="0"/>
              <a:t>Examples</a:t>
            </a:r>
            <a:endParaRPr lang="en-GB" dirty="0"/>
          </a:p>
        </p:txBody>
      </p:sp>
      <p:sp>
        <p:nvSpPr>
          <p:cNvPr id="5" name="Text Placeholder 4">
            <a:extLst>
              <a:ext uri="{FF2B5EF4-FFF2-40B4-BE49-F238E27FC236}">
                <a16:creationId xmlns:a16="http://schemas.microsoft.com/office/drawing/2014/main" id="{49C55DF1-D062-C87B-9624-40FE4315625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97505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2413</TotalTime>
  <Words>3901</Words>
  <Application>Microsoft Office PowerPoint</Application>
  <PresentationFormat>Widescreen</PresentationFormat>
  <Paragraphs>766</Paragraphs>
  <Slides>41</Slides>
  <Notes>24</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Aptos</vt:lpstr>
      <vt:lpstr>Aptos Display</vt:lpstr>
      <vt:lpstr>Arial</vt:lpstr>
      <vt:lpstr>Britannic Bold</vt:lpstr>
      <vt:lpstr>Calibri</vt:lpstr>
      <vt:lpstr>Cambria Math</vt:lpstr>
      <vt:lpstr>Cascadia Code</vt:lpstr>
      <vt:lpstr>Cascadia Mono</vt:lpstr>
      <vt:lpstr>CMMI6</vt:lpstr>
      <vt:lpstr>CMMI8</vt:lpstr>
      <vt:lpstr>CMR8</vt:lpstr>
      <vt:lpstr>CMSY8</vt:lpstr>
      <vt:lpstr>Consolas</vt:lpstr>
      <vt:lpstr>NimbusRomNo9L-Regu</vt:lpstr>
      <vt:lpstr>Office Theme</vt:lpstr>
      <vt:lpstr>Algorithms</vt:lpstr>
      <vt:lpstr>A Bootcamper’s dream…</vt:lpstr>
      <vt:lpstr>…dream turns into nightmare…</vt:lpstr>
      <vt:lpstr>…a more constructive answer might be…</vt:lpstr>
      <vt:lpstr>…and it’s not just sorting algorithms</vt:lpstr>
      <vt:lpstr>What is an algorithm anyway?</vt:lpstr>
      <vt:lpstr>Use any language you like</vt:lpstr>
      <vt:lpstr>But use language precisely</vt:lpstr>
      <vt:lpstr>Examples</vt:lpstr>
      <vt:lpstr>A cooking recipe is an algorithm</vt:lpstr>
      <vt:lpstr>Airline seat pricing</vt:lpstr>
      <vt:lpstr>Traffic light control</vt:lpstr>
      <vt:lpstr>More examples:</vt:lpstr>
      <vt:lpstr>Robo-footballer training</vt:lpstr>
      <vt:lpstr>Algorithms are everywhere in everyday life</vt:lpstr>
      <vt:lpstr>PowerPoint Presentation</vt:lpstr>
      <vt:lpstr>Universe of algorithms in programming</vt:lpstr>
      <vt:lpstr>First look at Sorting</vt:lpstr>
      <vt:lpstr>Insertion Sort</vt:lpstr>
      <vt:lpstr>Merge Sort 2</vt:lpstr>
      <vt:lpstr>Pseudocode: recursive function call</vt:lpstr>
      <vt:lpstr>Appreciating the art of algorithms A look ahead to the next workshop</vt:lpstr>
      <vt:lpstr>Takeaways</vt:lpstr>
      <vt:lpstr>Homework Challenge Beat the Rock-Paper-Scissors Bot</vt:lpstr>
      <vt:lpstr>PowerPoint Presentation</vt:lpstr>
      <vt:lpstr>End of Algorithms Workshop</vt:lpstr>
      <vt:lpstr>Declarative vs Imperative</vt:lpstr>
      <vt:lpstr>What does an “expensive” operation mean?</vt:lpstr>
      <vt:lpstr>Recursion (of function calls)</vt:lpstr>
      <vt:lpstr>PowerPoint Presentation</vt:lpstr>
      <vt:lpstr>A personal career path</vt:lpstr>
      <vt:lpstr>PowerPoint Presentation</vt:lpstr>
      <vt:lpstr>Insertion Sort</vt:lpstr>
      <vt:lpstr>Selection Sort</vt:lpstr>
      <vt:lpstr>Bubble Sort</vt:lpstr>
      <vt:lpstr>Merge Sort</vt:lpstr>
      <vt:lpstr>Merge Sort 2</vt:lpstr>
      <vt:lpstr>Quick Sort</vt:lpstr>
      <vt:lpstr>Quick Sort</vt:lpstr>
      <vt:lpstr>So why can’t I just call sort()?</vt:lpstr>
      <vt:lpstr>A Quant might look at it like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Wai T</dc:creator>
  <cp:lastModifiedBy>Wai T</cp:lastModifiedBy>
  <cp:revision>24</cp:revision>
  <dcterms:created xsi:type="dcterms:W3CDTF">2024-04-22T08:17:54Z</dcterms:created>
  <dcterms:modified xsi:type="dcterms:W3CDTF">2024-07-21T08:02:02Z</dcterms:modified>
</cp:coreProperties>
</file>